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81" r:id="rId6"/>
    <p:sldId id="298" r:id="rId7"/>
    <p:sldId id="284" r:id="rId8"/>
    <p:sldId id="258" r:id="rId9"/>
    <p:sldId id="260" r:id="rId10"/>
    <p:sldId id="282" r:id="rId11"/>
    <p:sldId id="299" r:id="rId12"/>
    <p:sldId id="283" r:id="rId13"/>
    <p:sldId id="285" r:id="rId14"/>
    <p:sldId id="286" r:id="rId15"/>
    <p:sldId id="287" r:id="rId16"/>
    <p:sldId id="300" r:id="rId17"/>
    <p:sldId id="288" r:id="rId18"/>
    <p:sldId id="292" r:id="rId19"/>
    <p:sldId id="293" r:id="rId20"/>
    <p:sldId id="289" r:id="rId21"/>
    <p:sldId id="295" r:id="rId22"/>
    <p:sldId id="301" r:id="rId23"/>
    <p:sldId id="291" r:id="rId24"/>
    <p:sldId id="297" r:id="rId25"/>
    <p:sldId id="296" r:id="rId26"/>
    <p:sldId id="280" r:id="rId27"/>
    <p:sldId id="290" r:id="rId28"/>
    <p:sldId id="276" r:id="rId29"/>
    <p:sldId id="275" r:id="rId3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30" autoAdjust="0"/>
  </p:normalViewPr>
  <p:slideViewPr>
    <p:cSldViewPr snapToGrid="0" snapToObjects="1">
      <p:cViewPr varScale="1">
        <p:scale>
          <a:sx n="108" d="100"/>
          <a:sy n="108" d="100"/>
        </p:scale>
        <p:origin x="57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5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1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>
              <a:defRPr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3pPr>
            <a:lvl4pPr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4pPr>
            <a:lvl5pPr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0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2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5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6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9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3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C9A37-F6D9-1F4C-8FAF-9F733DF1116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F6629-EB3D-534B-9A06-60C368E3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4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20426" y="1890749"/>
            <a:ext cx="7403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Garamond" panose="02020404030301010803" pitchFamily="18" charset="0"/>
                <a:cs typeface="Arial"/>
              </a:rPr>
              <a:t>Regulation of Competition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2102" y="3024326"/>
            <a:ext cx="6093385" cy="41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solidFill>
                  <a:srgbClr val="FFFFFF"/>
                </a:solidFill>
                <a:latin typeface="Garamond" panose="02020404030301010803" pitchFamily="18" charset="0"/>
                <a:cs typeface="Arial"/>
              </a:rPr>
              <a:t>Fiona Scott Morton</a:t>
            </a:r>
          </a:p>
        </p:txBody>
      </p:sp>
    </p:spTree>
    <p:extLst>
      <p:ext uri="{BB962C8B-B14F-4D97-AF65-F5344CB8AC3E}">
        <p14:creationId xmlns:p14="http://schemas.microsoft.com/office/powerpoint/2010/main" val="66772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3542B-8F22-AFFA-F70C-839F7831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Time-limited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D194-D647-30C3-2CC9-FD6422EB3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Market Investigation</a:t>
            </a:r>
          </a:p>
          <a:p>
            <a:pPr lvl="1"/>
            <a:r>
              <a:rPr lang="en-US" dirty="0"/>
              <a:t>Best example is here in the UK. Also in Iceland, Norway, Germany, and more…</a:t>
            </a:r>
          </a:p>
          <a:p>
            <a:r>
              <a:rPr lang="en-US" dirty="0"/>
              <a:t>Move in, fix, move out</a:t>
            </a:r>
          </a:p>
          <a:p>
            <a:pPr lvl="1"/>
            <a:r>
              <a:rPr lang="en-US" dirty="0"/>
              <a:t>For example, ban rollover contracts in insurance; sell off an airport; disclose information when selling funerals…</a:t>
            </a:r>
          </a:p>
          <a:p>
            <a:pPr lvl="1"/>
            <a:r>
              <a:rPr lang="en-US" dirty="0"/>
              <a:t>Random reasons for the original competition problem</a:t>
            </a:r>
          </a:p>
          <a:p>
            <a:pPr lvl="1"/>
            <a:r>
              <a:rPr lang="en-US" dirty="0"/>
              <a:t>After the solution is applied, the investigation closes</a:t>
            </a:r>
          </a:p>
          <a:p>
            <a:pPr lvl="1"/>
            <a:r>
              <a:rPr lang="en-US" dirty="0"/>
              <a:t>Requires high bureaucratic capacity</a:t>
            </a:r>
          </a:p>
        </p:txBody>
      </p:sp>
    </p:spTree>
    <p:extLst>
      <p:ext uri="{BB962C8B-B14F-4D97-AF65-F5344CB8AC3E}">
        <p14:creationId xmlns:p14="http://schemas.microsoft.com/office/powerpoint/2010/main" val="387273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30D8-0D85-CD45-661B-C1EE44D18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Scope-limited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2D65-D9E0-836F-23C3-027FE9F95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352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Regulation of competition is needed for a longer amount of time because the market power problem cannot be solved rapidly</a:t>
            </a:r>
          </a:p>
          <a:p>
            <a:r>
              <a:rPr lang="en-US" dirty="0"/>
              <a:t>Entry barriers are substantial and durable</a:t>
            </a:r>
          </a:p>
          <a:p>
            <a:r>
              <a:rPr lang="en-US" dirty="0"/>
              <a:t>Yet, they are remediable with limited action</a:t>
            </a:r>
          </a:p>
          <a:p>
            <a:endParaRPr lang="en-US" dirty="0"/>
          </a:p>
          <a:p>
            <a:r>
              <a:rPr lang="en-US" dirty="0"/>
              <a:t>NB, if not remediable, return to full-on sectoral regulation</a:t>
            </a:r>
          </a:p>
          <a:p>
            <a:pPr lvl="1"/>
            <a:r>
              <a:rPr lang="en-US" dirty="0"/>
              <a:t>This next-best option is critical because the regulated firm will respond differently to regulation if the next-best option is less/no regulation</a:t>
            </a:r>
          </a:p>
          <a:p>
            <a:pPr lvl="1"/>
            <a:r>
              <a:rPr lang="en-US" dirty="0"/>
              <a:t>Do not let the perfect be the enemy of the good</a:t>
            </a:r>
          </a:p>
        </p:txBody>
      </p:sp>
    </p:spTree>
    <p:extLst>
      <p:ext uri="{BB962C8B-B14F-4D97-AF65-F5344CB8AC3E}">
        <p14:creationId xmlns:p14="http://schemas.microsoft.com/office/powerpoint/2010/main" val="115501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1440-D02C-E59C-D900-2D52B136B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involving limited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77004-E33B-1954-124E-43C000745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4191"/>
            <a:ext cx="8229600" cy="2920432"/>
          </a:xfrm>
        </p:spPr>
        <p:txBody>
          <a:bodyPr/>
          <a:lstStyle/>
          <a:p>
            <a:r>
              <a:rPr lang="en-US" dirty="0"/>
              <a:t>Direct Network Effects: horizontal interoperability</a:t>
            </a:r>
          </a:p>
          <a:p>
            <a:endParaRPr lang="en-US" dirty="0"/>
          </a:p>
          <a:p>
            <a:r>
              <a:rPr lang="en-US" dirty="0"/>
              <a:t>Indirect Network Effects: vertical interoperability</a:t>
            </a:r>
          </a:p>
          <a:p>
            <a:endParaRPr lang="en-US" dirty="0"/>
          </a:p>
          <a:p>
            <a:r>
              <a:rPr lang="en-US" dirty="0"/>
              <a:t>Data EOS/quality: sharing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2434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93BA-DB25-155C-9829-05E4ABDF9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C009-A4ED-8D2A-34B1-883B7486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involving limited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38E22-0F52-BA08-41B4-2A3005A0C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4191"/>
            <a:ext cx="8229600" cy="29204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 Network Effects: horizontal interoperability</a:t>
            </a:r>
          </a:p>
          <a:p>
            <a:pPr lvl="1"/>
            <a:r>
              <a:rPr lang="en-US" sz="1900" dirty="0"/>
              <a:t>“It’s time for the European Union to rethink personal social networking,” Bruegel 2024</a:t>
            </a:r>
          </a:p>
          <a:p>
            <a:r>
              <a:rPr lang="en-US" dirty="0"/>
              <a:t>Indirect Network Effects: vertical interoperability</a:t>
            </a:r>
          </a:p>
          <a:p>
            <a:pPr lvl="1"/>
            <a:r>
              <a:rPr lang="en-US" sz="1800" dirty="0"/>
              <a:t>“Interoperability: the ‘</a:t>
            </a:r>
            <a:r>
              <a:rPr lang="en-US" sz="1800" dirty="0" err="1"/>
              <a:t>Supertool</a:t>
            </a:r>
            <a:r>
              <a:rPr lang="en-US" sz="1800" dirty="0"/>
              <a:t>’ of digital platform governance,” Yale Journal on Regulation 2023</a:t>
            </a:r>
          </a:p>
          <a:p>
            <a:r>
              <a:rPr lang="en-US" dirty="0"/>
              <a:t>Data EOS/quality: sharing requirements for platform or control by users instead of platform</a:t>
            </a:r>
          </a:p>
          <a:p>
            <a:pPr lvl="1"/>
            <a:r>
              <a:rPr lang="en-US" sz="1900" dirty="0"/>
              <a:t>“Market Design for Personal Data” Yale Journal on Regulation 2023</a:t>
            </a:r>
          </a:p>
        </p:txBody>
      </p:sp>
    </p:spTree>
    <p:extLst>
      <p:ext uri="{BB962C8B-B14F-4D97-AF65-F5344CB8AC3E}">
        <p14:creationId xmlns:p14="http://schemas.microsoft.com/office/powerpoint/2010/main" val="3573926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077C3-2B55-2B85-62DA-B11E2DDC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Network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A8BA3-06AB-DE39-299A-0D17219F5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Email: US DoD</a:t>
            </a:r>
          </a:p>
          <a:p>
            <a:pPr lvl="1"/>
            <a:r>
              <a:rPr lang="en-US" dirty="0"/>
              <a:t>Join any ISP and communicate with any other internet user</a:t>
            </a:r>
          </a:p>
          <a:p>
            <a:r>
              <a:rPr lang="en-US" dirty="0"/>
              <a:t>Mobile phones: SSO</a:t>
            </a:r>
          </a:p>
          <a:p>
            <a:pPr lvl="1"/>
            <a:r>
              <a:rPr lang="en-US" dirty="0"/>
              <a:t>Carriers compete for users who can make calls and text to any other user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Messaging: required under the DMA for gatekeepers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dirty="0"/>
              <a:t>Entrant can interoperate with FB messenger and WA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Personal Social Networking: unsolved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dirty="0"/>
              <a:t>Expose APIs on FB and Insta to entrants who do their own curation and monetization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10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4A4A-9AE7-0B8F-D7E1-C15E7C764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8"/>
            <a:ext cx="8229600" cy="827691"/>
          </a:xfrm>
        </p:spPr>
        <p:txBody>
          <a:bodyPr/>
          <a:lstStyle/>
          <a:p>
            <a:r>
              <a:rPr lang="en-US" dirty="0"/>
              <a:t>Issues, some tricky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55DE-D087-25CB-3871-8132A97BD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74" y="936488"/>
            <a:ext cx="8516730" cy="40551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200" dirty="0"/>
              <a:t>License/permission for participants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Law-abiding, national security, data security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Reciprocal openness: using the APIs requires opening own APIs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Want one network, not clusters of islands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Protecting privacy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How to find friends of friends? Interesting content of friends of friends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Prevent monetization of rivals’ users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Governance of updates / technological change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Need a committee. How to control dominant firm?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How to guide innovation for max social welfare, not dominant firm’s profit</a:t>
            </a:r>
          </a:p>
        </p:txBody>
      </p:sp>
    </p:spTree>
    <p:extLst>
      <p:ext uri="{BB962C8B-B14F-4D97-AF65-F5344CB8AC3E}">
        <p14:creationId xmlns:p14="http://schemas.microsoft.com/office/powerpoint/2010/main" val="1470563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4C33-5173-3AC5-E41A-B37BD34E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54F8-1119-BEFB-6537-717109200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5060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is the impact of competition on innovation?</a:t>
            </a:r>
          </a:p>
          <a:p>
            <a:pPr lvl="1"/>
            <a:r>
              <a:rPr lang="en-US" dirty="0"/>
              <a:t>E.g. AT&amp;T patents, </a:t>
            </a:r>
            <a:r>
              <a:rPr lang="en-US" dirty="0" err="1"/>
              <a:t>Watzinger</a:t>
            </a:r>
            <a:r>
              <a:rPr lang="en-US" dirty="0"/>
              <a:t> &amp; Schnitzer </a:t>
            </a:r>
          </a:p>
          <a:p>
            <a:pPr lvl="1"/>
            <a:r>
              <a:rPr lang="en-US" dirty="0"/>
              <a:t>Need much more in digital</a:t>
            </a:r>
          </a:p>
          <a:p>
            <a:r>
              <a:rPr lang="en-US" dirty="0"/>
              <a:t>What are the productivity consequences of one network? </a:t>
            </a:r>
          </a:p>
          <a:p>
            <a:pPr lvl="1"/>
            <a:r>
              <a:rPr lang="en-US" dirty="0"/>
              <a:t>Email, fax, other? Measurement</a:t>
            </a:r>
          </a:p>
          <a:p>
            <a:r>
              <a:rPr lang="en-US" dirty="0"/>
              <a:t>Scheme and mechanism design needed to find data from friends on rival networks without losing privacy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3E73F-761D-CC18-D669-CB2DA4E3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Network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265DB-5282-70DF-2234-315598FC7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Operating systems: applications (</a:t>
            </a:r>
            <a:r>
              <a:rPr lang="en-US" dirty="0" err="1"/>
              <a:t>monop</a:t>
            </a:r>
            <a:r>
              <a:rPr lang="en-US" dirty="0"/>
              <a:t> incentive)</a:t>
            </a:r>
          </a:p>
          <a:p>
            <a:pPr>
              <a:spcBef>
                <a:spcPts val="1200"/>
              </a:spcBef>
            </a:pPr>
            <a:r>
              <a:rPr lang="en-US" dirty="0">
                <a:sym typeface="Wingdings" panose="05000000000000000000" pitchFamily="2" charset="2"/>
              </a:rPr>
              <a:t>() </a:t>
            </a:r>
            <a:r>
              <a:rPr lang="en-US" dirty="0"/>
              <a:t>Operating systems: peripherals (also DMA)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Operating systems: app stores (DMA)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Operating systems: digital wallets (DMA)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Ecommerce: storefront software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Ecommerce: delivery services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dirty="0"/>
              <a:t>Ad platform:  unsolved, or just divest</a:t>
            </a:r>
          </a:p>
        </p:txBody>
      </p:sp>
    </p:spTree>
    <p:extLst>
      <p:ext uri="{BB962C8B-B14F-4D97-AF65-F5344CB8AC3E}">
        <p14:creationId xmlns:p14="http://schemas.microsoft.com/office/powerpoint/2010/main" val="3640763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4452-9435-7574-B1F1-DFB58E04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BFF43-2DD0-F21C-9F3F-9523005F9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Harder to erode the incumbent platform</a:t>
            </a:r>
          </a:p>
          <a:p>
            <a:r>
              <a:rPr lang="en-US" dirty="0"/>
              <a:t>Need one, or maybe two, open interfaces. Oversight necessary because of platform incentive to close and distort</a:t>
            </a:r>
          </a:p>
          <a:p>
            <a:endParaRPr lang="en-US" dirty="0"/>
          </a:p>
          <a:p>
            <a:r>
              <a:rPr lang="en-US" dirty="0"/>
              <a:t>License might be prudent: law abiding, security</a:t>
            </a:r>
          </a:p>
          <a:p>
            <a:r>
              <a:rPr lang="en-US" dirty="0"/>
              <a:t>Can complements ask for APIs they want?</a:t>
            </a:r>
          </a:p>
          <a:p>
            <a:r>
              <a:rPr lang="en-US" dirty="0"/>
              <a:t>Can business user advance technology if it affects the OS?</a:t>
            </a:r>
          </a:p>
          <a:p>
            <a:r>
              <a:rPr lang="en-US" dirty="0"/>
              <a:t>Optimal configuration of Ad Tech assets?</a:t>
            </a:r>
          </a:p>
        </p:txBody>
      </p:sp>
    </p:spTree>
    <p:extLst>
      <p:ext uri="{BB962C8B-B14F-4D97-AF65-F5344CB8AC3E}">
        <p14:creationId xmlns:p14="http://schemas.microsoft.com/office/powerpoint/2010/main" val="3096450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1FFDF-3569-6780-EF6E-0F276442C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13B59-F886-9C95-A36C-18F34EAA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853B5-4B49-3D32-328B-76B7CA09D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Benefits from vertical interoperability in video distribution</a:t>
            </a:r>
          </a:p>
          <a:p>
            <a:pPr lvl="1"/>
            <a:r>
              <a:rPr lang="en-US" dirty="0"/>
              <a:t>For example, what is the consumer surplus from OTP video choice &amp; curation?</a:t>
            </a:r>
          </a:p>
          <a:p>
            <a:pPr lvl="1"/>
            <a:r>
              <a:rPr lang="en-US" dirty="0"/>
              <a:t>What is the change in quality of video due to competition in distribution?</a:t>
            </a:r>
          </a:p>
          <a:p>
            <a:r>
              <a:rPr lang="en-US" dirty="0"/>
              <a:t>What goes wrong with SSOs now?</a:t>
            </a:r>
          </a:p>
          <a:p>
            <a:pPr lvl="1"/>
            <a:r>
              <a:rPr lang="en-US" dirty="0"/>
              <a:t>Many papers by Tim Simcoe; Carl Shapiro; Lerner and Tirole</a:t>
            </a:r>
          </a:p>
          <a:p>
            <a:r>
              <a:rPr lang="en-US" dirty="0"/>
              <a:t>What organization could govern open APIs that is like an SSO but better?</a:t>
            </a:r>
          </a:p>
        </p:txBody>
      </p:sp>
    </p:spTree>
    <p:extLst>
      <p:ext uri="{BB962C8B-B14F-4D97-AF65-F5344CB8AC3E}">
        <p14:creationId xmlns:p14="http://schemas.microsoft.com/office/powerpoint/2010/main" val="27552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9D93-36BC-6FF0-0FA2-0104CE3A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E82B-28E5-9E4B-A71A-6B42C1FA1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is no affirmative instruction a government can issue to mandate competition</a:t>
            </a:r>
          </a:p>
          <a:p>
            <a:r>
              <a:rPr lang="en-US" dirty="0"/>
              <a:t>Governments can prohibit certain conduct through competition laws</a:t>
            </a:r>
          </a:p>
          <a:p>
            <a:pPr lvl="1"/>
            <a:r>
              <a:rPr lang="en-US" dirty="0"/>
              <a:t>Collusion</a:t>
            </a:r>
          </a:p>
          <a:p>
            <a:pPr lvl="1"/>
            <a:r>
              <a:rPr lang="en-US" dirty="0"/>
              <a:t>Mergers</a:t>
            </a:r>
          </a:p>
          <a:p>
            <a:pPr lvl="1"/>
            <a:r>
              <a:rPr lang="en-US" dirty="0"/>
              <a:t>Exclusionary conduct</a:t>
            </a:r>
          </a:p>
          <a:p>
            <a:r>
              <a:rPr lang="en-US" dirty="0"/>
              <a:t>But what if the result is a market that does not serve consumers well?</a:t>
            </a:r>
          </a:p>
        </p:txBody>
      </p:sp>
    </p:spTree>
    <p:extLst>
      <p:ext uri="{BB962C8B-B14F-4D97-AF65-F5344CB8AC3E}">
        <p14:creationId xmlns:p14="http://schemas.microsoft.com/office/powerpoint/2010/main" val="2494897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3A12-1D80-0CAE-28F7-74A92438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economies of scale and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3C32C-0D60-5E87-99ED-02FF706B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Search Engine entry (DMA)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Personal data flow from any platform (DMA)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Don’t combine without permission (DMA)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Data needed for effective ads: unsolved</a:t>
            </a:r>
          </a:p>
        </p:txBody>
      </p:sp>
    </p:spTree>
    <p:extLst>
      <p:ext uri="{BB962C8B-B14F-4D97-AF65-F5344CB8AC3E}">
        <p14:creationId xmlns:p14="http://schemas.microsoft.com/office/powerpoint/2010/main" val="3890760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9422B-1314-429E-032C-97970D3F5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4D75C-1388-DC3F-FA49-B3A22673A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Preserve privacy while sharing data</a:t>
            </a:r>
          </a:p>
          <a:p>
            <a:r>
              <a:rPr lang="en-US" dirty="0"/>
              <a:t>How much data to share?</a:t>
            </a:r>
          </a:p>
          <a:p>
            <a:r>
              <a:rPr lang="en-US" dirty="0"/>
              <a:t>How to overcome user biases?</a:t>
            </a:r>
          </a:p>
          <a:p>
            <a:r>
              <a:rPr lang="en-US" dirty="0"/>
              <a:t>What mechanisms will work best?</a:t>
            </a:r>
          </a:p>
        </p:txBody>
      </p:sp>
    </p:spTree>
    <p:extLst>
      <p:ext uri="{BB962C8B-B14F-4D97-AF65-F5344CB8AC3E}">
        <p14:creationId xmlns:p14="http://schemas.microsoft.com/office/powerpoint/2010/main" val="2452089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9761-558D-4A47-8B6D-F3D18224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0B2F-5FB4-402A-07DF-445A61505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0228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 prices: </a:t>
            </a:r>
            <a:r>
              <a:rPr lang="en-US" dirty="0" err="1"/>
              <a:t>Wernerfelt</a:t>
            </a:r>
            <a:r>
              <a:rPr lang="en-US" dirty="0"/>
              <a:t> et al</a:t>
            </a:r>
          </a:p>
          <a:p>
            <a:pPr lvl="1"/>
            <a:r>
              <a:rPr lang="en-US" dirty="0"/>
              <a:t>35% premium on ads targeted using off-Meta data</a:t>
            </a:r>
          </a:p>
          <a:p>
            <a:r>
              <a:rPr lang="en-US" dirty="0"/>
              <a:t>Bing experiment: </a:t>
            </a:r>
            <a:r>
              <a:rPr lang="en-US" dirty="0" err="1"/>
              <a:t>Allcott</a:t>
            </a:r>
            <a:r>
              <a:rPr lang="en-US" dirty="0"/>
              <a:t>, Castillo, Gentzkow, </a:t>
            </a:r>
            <a:r>
              <a:rPr lang="en-US" dirty="0" err="1"/>
              <a:t>Musolff</a:t>
            </a:r>
            <a:r>
              <a:rPr lang="en-US" dirty="0"/>
              <a:t>, Salz </a:t>
            </a:r>
          </a:p>
          <a:p>
            <a:pPr lvl="1"/>
            <a:r>
              <a:rPr lang="en-US" dirty="0"/>
              <a:t>More than half of users do not care very much (=&lt;$1)</a:t>
            </a:r>
          </a:p>
          <a:p>
            <a:pPr lvl="1"/>
            <a:r>
              <a:rPr lang="en-US" dirty="0"/>
              <a:t>Users are extremely sticky</a:t>
            </a:r>
          </a:p>
          <a:p>
            <a:pPr lvl="1"/>
            <a:r>
              <a:rPr lang="en-US" dirty="0"/>
              <a:t>EOS in data seems small</a:t>
            </a:r>
          </a:p>
          <a:p>
            <a:r>
              <a:rPr lang="en-US" dirty="0"/>
              <a:t>Bisceglia, Bonatti, Scott Morton (in process)</a:t>
            </a:r>
          </a:p>
          <a:p>
            <a:pPr lvl="1"/>
            <a:r>
              <a:rPr lang="en-US" dirty="0"/>
              <a:t>Model of optimal default in a system with user consent</a:t>
            </a:r>
          </a:p>
        </p:txBody>
      </p:sp>
    </p:spTree>
    <p:extLst>
      <p:ext uri="{BB962C8B-B14F-4D97-AF65-F5344CB8AC3E}">
        <p14:creationId xmlns:p14="http://schemas.microsoft.com/office/powerpoint/2010/main" val="1330552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0440-D467-4B6E-8BFA-799D73AF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Antitrust and regulation are complements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0997-612C-404D-96B9-BF63E7F93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4204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Antitrust good when </a:t>
            </a:r>
          </a:p>
          <a:p>
            <a:pPr lvl="1"/>
            <a:r>
              <a:rPr lang="en-US" dirty="0"/>
              <a:t>Problem not anticipated</a:t>
            </a:r>
          </a:p>
          <a:p>
            <a:pPr lvl="1"/>
            <a:r>
              <a:rPr lang="en-US" dirty="0"/>
              <a:t>No long-term oversight needed</a:t>
            </a:r>
          </a:p>
          <a:p>
            <a:r>
              <a:rPr lang="en-US" dirty="0"/>
              <a:t>Regulation good when </a:t>
            </a:r>
          </a:p>
          <a:p>
            <a:pPr lvl="1"/>
            <a:r>
              <a:rPr lang="en-US" dirty="0"/>
              <a:t>Solution known</a:t>
            </a:r>
          </a:p>
          <a:p>
            <a:pPr lvl="1"/>
            <a:r>
              <a:rPr lang="en-US" dirty="0"/>
              <a:t>Need long term oversight</a:t>
            </a:r>
          </a:p>
          <a:p>
            <a:pPr lvl="1"/>
            <a:r>
              <a:rPr lang="en-US" dirty="0"/>
              <a:t>Technology changes quickly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Suited for different problems -- complements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99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E864E-BCE5-36AF-8AD6-62EFE71D4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DA1B-B69C-6FC4-7758-1CD09D3A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026"/>
            <a:ext cx="8229600" cy="857250"/>
          </a:xfrm>
        </p:spPr>
        <p:txBody>
          <a:bodyPr>
            <a:noAutofit/>
          </a:bodyPr>
          <a:lstStyle/>
          <a:p>
            <a:r>
              <a:rPr lang="en-US" sz="3000" dirty="0"/>
              <a:t>A sectoral regulator can promote general conditions conducive to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26491-1B69-BEA6-E89A-2CBBDDC4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216"/>
            <a:ext cx="8229600" cy="37580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Routinely collect data</a:t>
            </a:r>
          </a:p>
          <a:p>
            <a:pPr lvl="1"/>
            <a:r>
              <a:rPr lang="en-US" dirty="0"/>
              <a:t>Engage in real time data collection</a:t>
            </a:r>
          </a:p>
          <a:p>
            <a:pPr lvl="1"/>
            <a:r>
              <a:rPr lang="en-US" dirty="0"/>
              <a:t>Assess performance and employ third parties (academics) to help</a:t>
            </a:r>
          </a:p>
          <a:p>
            <a:pPr lvl="1"/>
            <a:r>
              <a:rPr lang="en-US" dirty="0"/>
              <a:t>Report to legislature when there is a problem</a:t>
            </a:r>
          </a:p>
          <a:p>
            <a:r>
              <a:rPr lang="en-US" dirty="0"/>
              <a:t>Develop expertise in consumer behavior to evaluate both behavioral problems and proposed solutions</a:t>
            </a:r>
          </a:p>
          <a:p>
            <a:r>
              <a:rPr lang="en-US" dirty="0"/>
              <a:t>Design and oversee market design at request of industry / legislature </a:t>
            </a:r>
          </a:p>
          <a:p>
            <a:pPr lvl="1"/>
            <a:r>
              <a:rPr lang="en-US" dirty="0"/>
              <a:t>Micro-payments (to allow negative prices) </a:t>
            </a:r>
          </a:p>
          <a:p>
            <a:pPr lvl="1"/>
            <a:r>
              <a:rPr lang="en-US" dirty="0"/>
              <a:t>Digital identities</a:t>
            </a:r>
          </a:p>
          <a:p>
            <a:pPr lvl="1"/>
            <a:r>
              <a:rPr lang="en-US" dirty="0"/>
              <a:t>Internet of Things</a:t>
            </a:r>
          </a:p>
        </p:txBody>
      </p:sp>
    </p:spTree>
    <p:extLst>
      <p:ext uri="{BB962C8B-B14F-4D97-AF65-F5344CB8AC3E}">
        <p14:creationId xmlns:p14="http://schemas.microsoft.com/office/powerpoint/2010/main" val="3128816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CB6F8-E063-4C1C-87FD-DF8709B7D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A sectoral regulator can promote general conditions conducive to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4C246-96D2-4052-8355-6B814E856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2400"/>
            <a:ext cx="8229600" cy="298615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Engage in merger review where the burden of proof falls on the merging parties to demonstrate the transaction increases competition and benefits consumers</a:t>
            </a:r>
          </a:p>
          <a:p>
            <a:r>
              <a:rPr lang="en-US" dirty="0"/>
              <a:t>Create or monitor automatic data transfer capability that allow users to authorize porting of their data from one service provider to another</a:t>
            </a:r>
          </a:p>
          <a:p>
            <a:r>
              <a:rPr lang="en-US" dirty="0"/>
              <a:t>Oversee interoperability in any market where market power has become entrenched and threatens long term harm to competition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76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2C59-F40C-45C4-8BAA-4DFC7D08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6475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91D69-CE15-4EBC-BD8D-B73CE1845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351" y="1607930"/>
            <a:ext cx="8645630" cy="3163417"/>
          </a:xfrm>
        </p:spPr>
        <p:txBody>
          <a:bodyPr>
            <a:normAutofit/>
          </a:bodyPr>
          <a:lstStyle/>
          <a:p>
            <a:r>
              <a:rPr lang="en-US" dirty="0"/>
              <a:t>Lots of research to be done in “light touch” regulation of digital platforms</a:t>
            </a:r>
          </a:p>
          <a:p>
            <a:r>
              <a:rPr lang="en-US" dirty="0"/>
              <a:t>Demand from policy makers</a:t>
            </a:r>
          </a:p>
          <a:p>
            <a:r>
              <a:rPr lang="en-US" dirty="0"/>
              <a:t>Urgent for society</a:t>
            </a:r>
          </a:p>
        </p:txBody>
      </p:sp>
    </p:spTree>
    <p:extLst>
      <p:ext uri="{BB962C8B-B14F-4D97-AF65-F5344CB8AC3E}">
        <p14:creationId xmlns:p14="http://schemas.microsoft.com/office/powerpoint/2010/main" val="32681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83E4-9212-ECE1-47E5-FE29EDAD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9060E-7CA1-DAAA-955E-6EB1AE1FB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0643"/>
            <a:ext cx="8229600" cy="2703980"/>
          </a:xfrm>
        </p:spPr>
        <p:txBody>
          <a:bodyPr/>
          <a:lstStyle/>
          <a:p>
            <a:r>
              <a:rPr lang="en-US" sz="2200" dirty="0"/>
              <a:t>Trace out what existing research says about this problem</a:t>
            </a:r>
          </a:p>
          <a:p>
            <a:r>
              <a:rPr lang="en-US" sz="2200" dirty="0"/>
              <a:t>Present the outlines of possible policy solution</a:t>
            </a:r>
          </a:p>
          <a:p>
            <a:r>
              <a:rPr lang="en-US" sz="2200" dirty="0"/>
              <a:t>Identify the research needed to evaluate or improve on these ideas</a:t>
            </a:r>
          </a:p>
          <a:p>
            <a:pPr marL="0" indent="0">
              <a:buNone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6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55E3-E350-45FE-0045-DB3E41FBA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Garamond" panose="02020404030301010803" pitchFamily="18" charset="0"/>
              </a:rPr>
              <a:t>Recent research on the state of competition </a:t>
            </a:r>
            <a:br>
              <a:rPr lang="en-US" sz="3000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3000" dirty="0">
                <a:solidFill>
                  <a:schemeClr val="bg1"/>
                </a:solidFill>
                <a:latin typeface="Garamond" panose="02020404030301010803" pitchFamily="18" charset="0"/>
              </a:rPr>
              <a:t>(mostly US data)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912AC-62F6-5685-69CB-46283CC95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62157"/>
            <a:ext cx="4038600" cy="3366051"/>
          </a:xfrm>
        </p:spPr>
        <p:txBody>
          <a:bodyPr>
            <a:normAutofit fontScale="55000" lnSpcReduction="20000"/>
          </a:bodyPr>
          <a:lstStyle/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Pharma: Cunningham, Ederer, Ma (killer </a:t>
            </a:r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acq</a:t>
            </a: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), Duggan &amp; Scott Morton (therapeutic competition), Starc &amp; Wollmann (collusion), Dafny &amp; Ho (coupons)</a:t>
            </a:r>
          </a:p>
          <a:p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Labour</a:t>
            </a: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:  Prager &amp; Schmidt (nurses)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Airlines: </a:t>
            </a:r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Ciliberto</a:t>
            </a: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 (public statements, entry deterrence, more)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Beer: Miller &amp; Weinberg (tacit collusion)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Soft drinks: </a:t>
            </a:r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Luco</a:t>
            </a: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 &amp; Marshall (vertical foreclosure)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Physicians: Cooper et al (mergers w hospitals)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Hospitals: Nevo. Gaynor. Cooper. Many!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Dialysis: Wollmann (mergers)</a:t>
            </a:r>
          </a:p>
          <a:p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500C2-05E0-1064-708B-D048F36B5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4461" y="1528417"/>
            <a:ext cx="4038600" cy="31230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Markups: 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Macro level rising markups: De Loecker &amp; </a:t>
            </a:r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Eckhout</a:t>
            </a:r>
            <a:endParaRPr lang="en-US" sz="2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In packaged goods: Miller et al 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Falling concentration: </a:t>
            </a:r>
            <a:r>
              <a:rPr lang="en-US" sz="2900" dirty="0" err="1">
                <a:solidFill>
                  <a:schemeClr val="bg1"/>
                </a:solidFill>
                <a:latin typeface="Garamond" panose="02020404030301010803" pitchFamily="18" charset="0"/>
              </a:rPr>
              <a:t>Benkard</a:t>
            </a: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 et al</a:t>
            </a:r>
          </a:p>
          <a:p>
            <a:pPr marL="0" indent="0">
              <a:buNone/>
            </a:pPr>
            <a:endParaRPr lang="en-US" sz="2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Understudied problems: 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Semiconductors (loyalty rebates)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Meatpacking (monopsony)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Seeds (mergers)</a:t>
            </a:r>
          </a:p>
          <a:p>
            <a:r>
              <a:rPr lang="en-US" sz="2900" dirty="0">
                <a:solidFill>
                  <a:schemeClr val="bg1"/>
                </a:solidFill>
                <a:latin typeface="Garamond" panose="02020404030301010803" pitchFamily="18" charset="0"/>
              </a:rPr>
              <a:t>Journals (mergers)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1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AEF1-A1A4-4F8F-A47E-F3C1D294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durable market power </a:t>
            </a:r>
            <a:br>
              <a:rPr lang="en-US" dirty="0"/>
            </a:br>
            <a:r>
              <a:rPr lang="en-US" dirty="0"/>
              <a:t>for digital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1AF6-22B4-4318-B4B4-4D7029D5B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09" y="1736034"/>
            <a:ext cx="5592417" cy="31451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Economic modeling explains the strength of these bottlenecks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Direct Network Effects   </a:t>
            </a:r>
            <a:r>
              <a:rPr lang="en-US" sz="2300" dirty="0"/>
              <a:t>(Saloner)</a:t>
            </a:r>
          </a:p>
          <a:p>
            <a:r>
              <a:rPr lang="en-US" dirty="0"/>
              <a:t>Indirect Network Effects   </a:t>
            </a:r>
            <a:r>
              <a:rPr lang="en-US" sz="2300" dirty="0"/>
              <a:t>(Shapiro &amp; Varian)</a:t>
            </a:r>
          </a:p>
          <a:p>
            <a:r>
              <a:rPr lang="en-US" dirty="0"/>
              <a:t>Data Economies of scale and scope   </a:t>
            </a:r>
            <a:r>
              <a:rPr lang="en-US" sz="2300" dirty="0"/>
              <a:t>(</a:t>
            </a:r>
            <a:r>
              <a:rPr lang="en-US" sz="2300" dirty="0" err="1"/>
              <a:t>Einav</a:t>
            </a:r>
            <a:r>
              <a:rPr lang="en-US" sz="2300" dirty="0"/>
              <a:t> &amp; Levin, </a:t>
            </a:r>
            <a:r>
              <a:rPr lang="en-US" sz="2300" dirty="0" err="1"/>
              <a:t>Brynjoffson</a:t>
            </a:r>
            <a:r>
              <a:rPr lang="en-US" sz="2300" dirty="0"/>
              <a:t>, many more)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=&gt; concentrated market structure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09E2F7-66AE-A7A7-C09A-DD43C45F218A}"/>
              </a:ext>
            </a:extLst>
          </p:cNvPr>
          <p:cNvSpPr txBox="1"/>
          <p:nvPr/>
        </p:nvSpPr>
        <p:spPr>
          <a:xfrm>
            <a:off x="145775" y="1700696"/>
            <a:ext cx="34764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Casual coverage of current bottlenecks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Operating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App stores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Social networking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Video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Ecommerce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Cloud computing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AI applications</a:t>
            </a:r>
          </a:p>
        </p:txBody>
      </p:sp>
    </p:spTree>
    <p:extLst>
      <p:ext uri="{BB962C8B-B14F-4D97-AF65-F5344CB8AC3E}">
        <p14:creationId xmlns:p14="http://schemas.microsoft.com/office/powerpoint/2010/main" val="319388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AEF1-A1A4-4F8F-A47E-F3C1D294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Consumer behavior exacerbates </a:t>
            </a:r>
            <a:br>
              <a:rPr lang="en-US" dirty="0"/>
            </a:br>
            <a:r>
              <a:rPr lang="en-US" dirty="0"/>
              <a:t>the market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1AF6-22B4-4318-B4B4-4D7029D5B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35651"/>
            <a:ext cx="8526455" cy="31589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Behavioral economics literature (too long to list) shows consumers do not</a:t>
            </a:r>
          </a:p>
          <a:p>
            <a:pPr lvl="1"/>
            <a:r>
              <a:rPr lang="en-US" dirty="0"/>
              <a:t>Scroll down to see more search results</a:t>
            </a:r>
          </a:p>
          <a:p>
            <a:pPr lvl="1"/>
            <a:r>
              <a:rPr lang="en-US" dirty="0"/>
              <a:t>Multi-home on a competing platform</a:t>
            </a:r>
          </a:p>
          <a:p>
            <a:pPr lvl="1"/>
            <a:r>
              <a:rPr lang="en-US" dirty="0"/>
              <a:t>Change default settings, replace default apps</a:t>
            </a:r>
          </a:p>
          <a:p>
            <a:pPr lvl="1"/>
            <a:r>
              <a:rPr lang="en-US" dirty="0"/>
              <a:t>Test if results would be different using different service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Entrant finds consumers hard to attract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Economist measures very large entry barriers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/>
              <a:t>No entry, market power persists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9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163F-64B3-47C2-DC3B-74111195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53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C3A0B-A405-C4C1-49E5-E6C543018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6243"/>
            <a:ext cx="8229600" cy="39612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Price and quality are valued by consumers </a:t>
            </a:r>
          </a:p>
          <a:p>
            <a:pPr lvl="1"/>
            <a:r>
              <a:rPr lang="en-US" dirty="0"/>
              <a:t>Beer, healthcare, airlines, seeds, housing</a:t>
            </a:r>
          </a:p>
          <a:p>
            <a:r>
              <a:rPr lang="en-US" dirty="0"/>
              <a:t>Innovation is important</a:t>
            </a:r>
          </a:p>
          <a:p>
            <a:pPr lvl="1"/>
            <a:r>
              <a:rPr lang="en-US" dirty="0"/>
              <a:t>Pharma, digital services, technology</a:t>
            </a:r>
          </a:p>
          <a:p>
            <a:r>
              <a:rPr lang="en-US" dirty="0"/>
              <a:t>Macro research has demonstrated the outsize importance of innovation on consumer welfare</a:t>
            </a:r>
          </a:p>
          <a:p>
            <a:pPr lvl="1"/>
            <a:r>
              <a:rPr lang="en-US" dirty="0"/>
              <a:t>Nordhaus: lighting example</a:t>
            </a:r>
          </a:p>
          <a:p>
            <a:pPr lvl="1"/>
            <a:r>
              <a:rPr lang="en-US" dirty="0"/>
              <a:t>Chad Jones, Acemoglu, </a:t>
            </a:r>
            <a:r>
              <a:rPr lang="en-US" dirty="0" err="1"/>
              <a:t>etc</a:t>
            </a:r>
            <a:r>
              <a:rPr lang="en-US" dirty="0"/>
              <a:t>: innovation and growth</a:t>
            </a:r>
          </a:p>
          <a:p>
            <a:r>
              <a:rPr lang="en-US" dirty="0"/>
              <a:t>Competition’s impact on innovation is trickier</a:t>
            </a:r>
          </a:p>
          <a:p>
            <a:pPr lvl="1"/>
            <a:r>
              <a:rPr lang="en-US" dirty="0"/>
              <a:t>Misleading ‘inverted U’ literature looks </a:t>
            </a:r>
            <a:r>
              <a:rPr lang="en-US" b="1" dirty="0"/>
              <a:t>across</a:t>
            </a:r>
            <a:r>
              <a:rPr lang="en-US" dirty="0"/>
              <a:t> industries (Aghion)</a:t>
            </a:r>
          </a:p>
          <a:p>
            <a:pPr lvl="1"/>
            <a:r>
              <a:rPr lang="en-US" dirty="0"/>
              <a:t>Innovation diversion (Federico, Scott Morton, Shapiro 2019)</a:t>
            </a:r>
          </a:p>
        </p:txBody>
      </p:sp>
    </p:spTree>
    <p:extLst>
      <p:ext uri="{BB962C8B-B14F-4D97-AF65-F5344CB8AC3E}">
        <p14:creationId xmlns:p14="http://schemas.microsoft.com/office/powerpoint/2010/main" val="257621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24BCA-6A3D-91B0-1D5E-2543BB8BB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5F82D-EF69-D499-75C8-7669534A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Sources of durable market power </a:t>
            </a:r>
            <a:br>
              <a:rPr lang="en-US" sz="3000" dirty="0"/>
            </a:br>
            <a:r>
              <a:rPr lang="en-US" sz="3000" dirty="0"/>
              <a:t>for digital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67661-BFF7-83D2-AAE9-C218EFFBD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8661"/>
            <a:ext cx="8229600" cy="3366052"/>
          </a:xfrm>
        </p:spPr>
        <p:txBody>
          <a:bodyPr>
            <a:normAutofit fontScale="62500" lnSpcReduction="20000"/>
          </a:bodyPr>
          <a:lstStyle/>
          <a:p>
            <a:r>
              <a:rPr lang="en-US" sz="3500" dirty="0">
                <a:solidFill>
                  <a:schemeClr val="bg2"/>
                </a:solidFill>
              </a:rPr>
              <a:t>Direct Network Effects</a:t>
            </a:r>
          </a:p>
          <a:p>
            <a:r>
              <a:rPr lang="en-US" sz="3500" dirty="0">
                <a:solidFill>
                  <a:schemeClr val="bg2"/>
                </a:solidFill>
              </a:rPr>
              <a:t>Indirect Network Effects</a:t>
            </a:r>
          </a:p>
          <a:p>
            <a:r>
              <a:rPr lang="en-US" sz="3500" dirty="0">
                <a:solidFill>
                  <a:schemeClr val="bg2"/>
                </a:solidFill>
              </a:rPr>
              <a:t>Data Economies of scale and scope</a:t>
            </a:r>
          </a:p>
          <a:p>
            <a:pPr marL="0" indent="0">
              <a:buNone/>
            </a:pPr>
            <a:endParaRPr lang="en-US" sz="35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3500" dirty="0">
                <a:solidFill>
                  <a:schemeClr val="bg2"/>
                </a:solidFill>
              </a:rPr>
              <a:t> =&gt; concentrated market structure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In theory =&gt; Competition </a:t>
            </a:r>
            <a:r>
              <a:rPr lang="en-US" sz="3500" i="1" dirty="0"/>
              <a:t>for</a:t>
            </a:r>
            <a:r>
              <a:rPr lang="en-US" sz="3500" dirty="0"/>
              <a:t> the market, rather than </a:t>
            </a:r>
            <a:r>
              <a:rPr lang="en-US" sz="3500" i="1" dirty="0"/>
              <a:t>in</a:t>
            </a:r>
            <a:r>
              <a:rPr lang="en-US" sz="3500" dirty="0"/>
              <a:t> the market</a:t>
            </a:r>
          </a:p>
          <a:p>
            <a:pPr marL="0" indent="0">
              <a:buNone/>
            </a:pPr>
            <a:r>
              <a:rPr lang="en-US" sz="3500" dirty="0"/>
              <a:t>In practice =&gt; Entrenched market power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9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76E5-2040-B82F-670C-977A8206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3E1FD-339A-B504-77C6-C48269E90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Consider full-on public utility-style regulation</a:t>
            </a:r>
          </a:p>
          <a:p>
            <a:pPr lvl="1"/>
            <a:r>
              <a:rPr lang="en-US" dirty="0"/>
              <a:t>Price, but also investment and technology choice</a:t>
            </a:r>
          </a:p>
          <a:p>
            <a:pPr lvl="1"/>
            <a:r>
              <a:rPr lang="en-US" dirty="0"/>
              <a:t>Permanent sectoral regulator</a:t>
            </a:r>
          </a:p>
          <a:p>
            <a:pPr lvl="1"/>
            <a:endParaRPr lang="en-US" dirty="0"/>
          </a:p>
          <a:p>
            <a:r>
              <a:rPr lang="en-US" dirty="0"/>
              <a:t>Will rule out for today; a costly solution if innovation is the goal. (Q: Is it better than the status quo?)</a:t>
            </a:r>
          </a:p>
          <a:p>
            <a:endParaRPr lang="en-US" dirty="0"/>
          </a:p>
          <a:p>
            <a:r>
              <a:rPr lang="en-US" dirty="0"/>
              <a:t>Instead, consider “light touch” options</a:t>
            </a:r>
          </a:p>
          <a:p>
            <a:pPr lvl="1"/>
            <a:r>
              <a:rPr lang="en-US" dirty="0"/>
              <a:t>Time-limited</a:t>
            </a:r>
          </a:p>
          <a:p>
            <a:pPr lvl="1"/>
            <a:r>
              <a:rPr lang="en-US" dirty="0"/>
              <a:t>Scope-limited</a:t>
            </a:r>
          </a:p>
        </p:txBody>
      </p:sp>
    </p:spTree>
    <p:extLst>
      <p:ext uri="{BB962C8B-B14F-4D97-AF65-F5344CB8AC3E}">
        <p14:creationId xmlns:p14="http://schemas.microsoft.com/office/powerpoint/2010/main" val="390731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09F96B2F2A3448D894E5BEC31811D" ma:contentTypeVersion="18" ma:contentTypeDescription="Create a new document." ma:contentTypeScope="" ma:versionID="a5a495a826ecc83d59f4dcb59305e9e0">
  <xsd:schema xmlns:xsd="http://www.w3.org/2001/XMLSchema" xmlns:xs="http://www.w3.org/2001/XMLSchema" xmlns:p="http://schemas.microsoft.com/office/2006/metadata/properties" xmlns:ns3="2d714382-7328-4569-b2fc-38da893d0291" xmlns:ns4="fe4e537f-1d3e-41b2-89ed-f26faa1580ab" targetNamespace="http://schemas.microsoft.com/office/2006/metadata/properties" ma:root="true" ma:fieldsID="df310a60e3f5f001c2414d71d71a8697" ns3:_="" ns4:_="">
    <xsd:import namespace="2d714382-7328-4569-b2fc-38da893d0291"/>
    <xsd:import namespace="fe4e537f-1d3e-41b2-89ed-f26faa1580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14382-7328-4569-b2fc-38da893d02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4e537f-1d3e-41b2-89ed-f26faa158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e4e537f-1d3e-41b2-89ed-f26faa1580ab" xsi:nil="true"/>
  </documentManagement>
</p:properties>
</file>

<file path=customXml/itemProps1.xml><?xml version="1.0" encoding="utf-8"?>
<ds:datastoreItem xmlns:ds="http://schemas.openxmlformats.org/officeDocument/2006/customXml" ds:itemID="{C2F0ADC6-D909-4F34-9298-975FE0EEEF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D9C5E1-4047-4955-A571-238B3BF1AF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714382-7328-4569-b2fc-38da893d0291"/>
    <ds:schemaRef ds:uri="fe4e537f-1d3e-41b2-89ed-f26faa1580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3BBE00-9F90-4927-B53B-ECD653CB336D}">
  <ds:schemaRefs>
    <ds:schemaRef ds:uri="fe4e537f-1d3e-41b2-89ed-f26faa1580a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2d714382-7328-4569-b2fc-38da893d0291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dd8cbebb-2139-4df8-b411-4e3e87abeb5c}" enabled="0" method="" siteId="{dd8cbebb-2139-4df8-b411-4e3e87abeb5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6577</TotalTime>
  <Words>1528</Words>
  <Application>Microsoft Office PowerPoint</Application>
  <PresentationFormat>On-screen Show (16:9)</PresentationFormat>
  <Paragraphs>216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Garamond</vt:lpstr>
      <vt:lpstr>Symbol</vt:lpstr>
      <vt:lpstr>Wingdings</vt:lpstr>
      <vt:lpstr>Office Theme</vt:lpstr>
      <vt:lpstr>PowerPoint Presentation</vt:lpstr>
      <vt:lpstr>Policy Problem</vt:lpstr>
      <vt:lpstr>Research Roadmap</vt:lpstr>
      <vt:lpstr>Recent research on the state of competition  (mostly US data)</vt:lpstr>
      <vt:lpstr>Sources of durable market power  for digital platforms</vt:lpstr>
      <vt:lpstr>Consumer behavior exacerbates  the market power</vt:lpstr>
      <vt:lpstr>Goals</vt:lpstr>
      <vt:lpstr>Sources of durable market power  for digital platforms</vt:lpstr>
      <vt:lpstr>Possible solutions?</vt:lpstr>
      <vt:lpstr>Time-limited</vt:lpstr>
      <vt:lpstr>Scope-limited</vt:lpstr>
      <vt:lpstr>Solutions involving limited intervention</vt:lpstr>
      <vt:lpstr>Solutions involving limited intervention</vt:lpstr>
      <vt:lpstr>Direct Network Effects</vt:lpstr>
      <vt:lpstr>Issues, some tricky</vt:lpstr>
      <vt:lpstr>Research areas</vt:lpstr>
      <vt:lpstr>Indirect Network Effects</vt:lpstr>
      <vt:lpstr>Issues</vt:lpstr>
      <vt:lpstr>Research areas</vt:lpstr>
      <vt:lpstr>Data economies of scale and scope</vt:lpstr>
      <vt:lpstr>Issues</vt:lpstr>
      <vt:lpstr>Research</vt:lpstr>
      <vt:lpstr>Antitrust and regulation are complements</vt:lpstr>
      <vt:lpstr>A sectoral regulator can promote general conditions conducive to competition</vt:lpstr>
      <vt:lpstr>A sectoral regulator can promote general conditions conducive to competition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Mattison</dc:creator>
  <cp:lastModifiedBy>Scott Morton, Fiona</cp:lastModifiedBy>
  <cp:revision>73</cp:revision>
  <dcterms:created xsi:type="dcterms:W3CDTF">2014-02-13T15:12:24Z</dcterms:created>
  <dcterms:modified xsi:type="dcterms:W3CDTF">2025-03-10T09:17:29Z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0x010100DB309F96B2F2A3448D894E5BEC31811D</vt:lpwstr>
  </property>
</Properties>
</file>