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0"/>
  </p:notesMasterIdLst>
  <p:handoutMasterIdLst>
    <p:handoutMasterId r:id="rId41"/>
  </p:handoutMasterIdLst>
  <p:sldIdLst>
    <p:sldId id="261" r:id="rId2"/>
    <p:sldId id="481" r:id="rId3"/>
    <p:sldId id="395" r:id="rId4"/>
    <p:sldId id="450" r:id="rId5"/>
    <p:sldId id="448" r:id="rId6"/>
    <p:sldId id="497" r:id="rId7"/>
    <p:sldId id="459" r:id="rId8"/>
    <p:sldId id="467" r:id="rId9"/>
    <p:sldId id="469" r:id="rId10"/>
    <p:sldId id="470" r:id="rId11"/>
    <p:sldId id="453" r:id="rId12"/>
    <p:sldId id="488" r:id="rId13"/>
    <p:sldId id="482" r:id="rId14"/>
    <p:sldId id="489" r:id="rId15"/>
    <p:sldId id="493" r:id="rId16"/>
    <p:sldId id="486" r:id="rId17"/>
    <p:sldId id="492" r:id="rId18"/>
    <p:sldId id="491" r:id="rId19"/>
    <p:sldId id="490" r:id="rId20"/>
    <p:sldId id="494" r:id="rId21"/>
    <p:sldId id="495" r:id="rId22"/>
    <p:sldId id="483" r:id="rId23"/>
    <p:sldId id="478" r:id="rId24"/>
    <p:sldId id="472" r:id="rId25"/>
    <p:sldId id="480" r:id="rId26"/>
    <p:sldId id="473" r:id="rId27"/>
    <p:sldId id="474" r:id="rId28"/>
    <p:sldId id="475" r:id="rId29"/>
    <p:sldId id="476" r:id="rId30"/>
    <p:sldId id="471" r:id="rId31"/>
    <p:sldId id="457" r:id="rId32"/>
    <p:sldId id="465" r:id="rId33"/>
    <p:sldId id="456" r:id="rId34"/>
    <p:sldId id="466" r:id="rId35"/>
    <p:sldId id="496" r:id="rId36"/>
    <p:sldId id="477" r:id="rId37"/>
    <p:sldId id="479" r:id="rId38"/>
    <p:sldId id="485" r:id="rId39"/>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0" autoAdjust="0"/>
    <p:restoredTop sz="94660"/>
  </p:normalViewPr>
  <p:slideViewPr>
    <p:cSldViewPr snapToGrid="0">
      <p:cViewPr varScale="1">
        <p:scale>
          <a:sx n="69" d="100"/>
          <a:sy n="69" d="100"/>
        </p:scale>
        <p:origin x="44" y="156"/>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A8A0E4D4-FFAA-4CFE-B985-B13CF76395A4}" type="datetimeFigureOut">
              <a:rPr lang="en-US"/>
              <a:pPr>
                <a:defRPr/>
              </a:pPr>
              <a:t>10-Mar-25</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6E7FD156-F098-4FEF-A3FA-403E8A8C98BC}" type="slidenum">
              <a:rPr lang="en-US"/>
              <a:pPr>
                <a:defRPr/>
              </a:pPr>
              <a:t>‹#›</a:t>
            </a:fld>
            <a:endParaRPr lang="en-US"/>
          </a:p>
        </p:txBody>
      </p:sp>
    </p:spTree>
    <p:extLst>
      <p:ext uri="{BB962C8B-B14F-4D97-AF65-F5344CB8AC3E}">
        <p14:creationId xmlns:p14="http://schemas.microsoft.com/office/powerpoint/2010/main" val="2741793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3312CBF8-9606-4C7A-8A0A-DB9253FD5624}" type="datetimeFigureOut">
              <a:rPr lang="en-US"/>
              <a:pPr>
                <a:defRPr/>
              </a:pPr>
              <a:t>10-Mar-25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620578"/>
            <a:ext cx="5852160" cy="3240405"/>
          </a:xfrm>
          <a:prstGeom prst="rect">
            <a:avLst/>
          </a:prstGeom>
        </p:spPr>
        <p:txBody>
          <a:bodyPr vert="horz" lIns="96661" tIns="48331" rIns="96661" bIns="48331"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eaLnBrk="1" fontAlgn="auto" hangingPunct="1">
              <a:spcBef>
                <a:spcPts val="0"/>
              </a:spcBef>
              <a:spcAft>
                <a:spcPts val="0"/>
              </a:spcAft>
              <a:defRPr sz="1300">
                <a:latin typeface="+mn-lt"/>
              </a:defRPr>
            </a:lvl1pPr>
          </a:lstStyle>
          <a:p>
            <a:pPr>
              <a:defRPr/>
            </a:pPr>
            <a:fld id="{103074E4-F20F-4BF7-9E68-985EB0B179B2}" type="slidenum">
              <a:rPr lang="en-US"/>
              <a:pPr>
                <a:defRPr/>
              </a:pPr>
              <a:t>‹#›</a:t>
            </a:fld>
            <a:endParaRPr lang="en-US"/>
          </a:p>
        </p:txBody>
      </p:sp>
    </p:spTree>
    <p:extLst>
      <p:ext uri="{BB962C8B-B14F-4D97-AF65-F5344CB8AC3E}">
        <p14:creationId xmlns:p14="http://schemas.microsoft.com/office/powerpoint/2010/main" val="1752501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6CBA9593-0030-4514-9704-A5F17FAC36AA}" type="slidenum">
              <a:rPr lang="en-US" smtClean="0"/>
              <a:pPr>
                <a:defRPr/>
              </a:pPr>
              <a:t>1</a:t>
            </a:fld>
            <a:endParaRPr lang="en-US"/>
          </a:p>
        </p:txBody>
      </p:sp>
    </p:spTree>
    <p:extLst>
      <p:ext uri="{BB962C8B-B14F-4D97-AF65-F5344CB8AC3E}">
        <p14:creationId xmlns:p14="http://schemas.microsoft.com/office/powerpoint/2010/main" val="212331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3074E4-F20F-4BF7-9E68-985EB0B179B2}" type="slidenum">
              <a:rPr lang="en-US" smtClean="0"/>
              <a:pPr>
                <a:defRPr/>
              </a:pPr>
              <a:t>3</a:t>
            </a:fld>
            <a:endParaRPr lang="en-US"/>
          </a:p>
        </p:txBody>
      </p:sp>
    </p:spTree>
    <p:extLst>
      <p:ext uri="{BB962C8B-B14F-4D97-AF65-F5344CB8AC3E}">
        <p14:creationId xmlns:p14="http://schemas.microsoft.com/office/powerpoint/2010/main" val="398618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8"/>
          <p:cNvGrpSpPr>
            <a:grpSpLocks/>
          </p:cNvGrpSpPr>
          <p:nvPr userDrawn="1"/>
        </p:nvGrpSpPr>
        <p:grpSpPr bwMode="auto">
          <a:xfrm>
            <a:off x="0" y="0"/>
            <a:ext cx="12192000" cy="6858000"/>
            <a:chOff x="-1" y="0"/>
            <a:chExt cx="12192002" cy="6858000"/>
          </a:xfrm>
        </p:grpSpPr>
        <p:cxnSp>
          <p:nvCxnSpPr>
            <p:cNvPr id="5" name="Straight Connector 4"/>
            <p:cNvCxnSpPr/>
            <p:nvPr/>
          </p:nvCxnSpPr>
          <p:spPr bwMode="hidden">
            <a:xfrm>
              <a:off x="609599"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hidden">
            <a:xfrm>
              <a:off x="1828799"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3047999"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hidden">
            <a:xfrm>
              <a:off x="426720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548640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670560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792480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9144001"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10363201"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11582401"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3174" y="385763"/>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3174" y="1611313"/>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3174" y="2835275"/>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3174" y="4060825"/>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3174" y="5284788"/>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3174" y="6510338"/>
              <a:ext cx="12188827"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1" name="Group 75"/>
            <p:cNvGrpSpPr>
              <a:grpSpLocks/>
            </p:cNvGrpSpPr>
            <p:nvPr userDrawn="1"/>
          </p:nvGrpSpPr>
          <p:grpSpPr bwMode="auto">
            <a:xfrm>
              <a:off x="-1" y="0"/>
              <a:ext cx="12192001" cy="6858000"/>
              <a:chOff x="-1" y="0"/>
              <a:chExt cx="12192001" cy="6858000"/>
            </a:xfrm>
          </p:grpSpPr>
          <p:cxnSp>
            <p:nvCxnSpPr>
              <p:cNvPr id="39" name="Straight Connector 38"/>
              <p:cNvCxnSpPr/>
              <p:nvPr/>
            </p:nvCxnSpPr>
            <p:spPr bwMode="hidden">
              <a:xfrm>
                <a:off x="225424"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449387" y="0"/>
                <a:ext cx="6815138"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2665412"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3884613"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5106988" y="0"/>
                <a:ext cx="6815138"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4" name="Group 150"/>
              <p:cNvGrpSpPr>
                <a:grpSpLocks/>
              </p:cNvGrpSpPr>
              <p:nvPr/>
            </p:nvGrpSpPr>
            <p:grpSpPr bwMode="auto">
              <a:xfrm>
                <a:off x="6327885" y="0"/>
                <a:ext cx="5864115" cy="5898673"/>
                <a:chOff x="6327885" y="0"/>
                <a:chExt cx="5864115" cy="5898673"/>
              </a:xfrm>
            </p:grpSpPr>
            <p:cxnSp>
              <p:nvCxnSpPr>
                <p:cNvPr id="50" name="Straight Connector 49"/>
                <p:cNvCxnSpPr/>
                <p:nvPr/>
              </p:nvCxnSpPr>
              <p:spPr bwMode="hidden">
                <a:xfrm>
                  <a:off x="6327775" y="0"/>
                  <a:ext cx="5864226" cy="589915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a:off x="7548563" y="0"/>
                  <a:ext cx="4643438" cy="467201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a:off x="8772525" y="0"/>
                  <a:ext cx="3419476" cy="34575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9982201" y="0"/>
                  <a:ext cx="2209800" cy="222726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11198226" y="0"/>
                  <a:ext cx="993775" cy="10033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bwMode="hidden">
              <a:xfrm flipH="1" flipV="1">
                <a:off x="-1" y="1012825"/>
                <a:ext cx="5829301" cy="58451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flipH="1" flipV="1">
                <a:off x="-1" y="2227263"/>
                <a:ext cx="4614864" cy="463073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flipH="1" flipV="1">
                <a:off x="-1" y="3432175"/>
                <a:ext cx="3398839" cy="34258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4651375"/>
                <a:ext cx="2197100" cy="22066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5864225"/>
                <a:ext cx="987425" cy="9937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76"/>
            <p:cNvGrpSpPr>
              <a:grpSpLocks/>
            </p:cNvGrpSpPr>
            <p:nvPr userDrawn="1"/>
          </p:nvGrpSpPr>
          <p:grpSpPr bwMode="auto">
            <a:xfrm flipH="1">
              <a:off x="0" y="0"/>
              <a:ext cx="12192001" cy="6858000"/>
              <a:chOff x="-1" y="0"/>
              <a:chExt cx="12192001" cy="6858000"/>
            </a:xfrm>
          </p:grpSpPr>
          <p:cxnSp>
            <p:nvCxnSpPr>
              <p:cNvPr id="23" name="Straight Connector 22"/>
              <p:cNvCxnSpPr/>
              <p:nvPr/>
            </p:nvCxnSpPr>
            <p:spPr bwMode="hidden">
              <a:xfrm>
                <a:off x="225424"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1449386" y="0"/>
                <a:ext cx="6815139"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665411"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3884612" y="0"/>
                <a:ext cx="6816726"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5151437" y="0"/>
                <a:ext cx="6815139"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8" name="Group 82"/>
              <p:cNvGrpSpPr>
                <a:grpSpLocks/>
              </p:cNvGrpSpPr>
              <p:nvPr/>
            </p:nvGrpSpPr>
            <p:grpSpPr bwMode="auto">
              <a:xfrm>
                <a:off x="6327885" y="0"/>
                <a:ext cx="5864115" cy="5898673"/>
                <a:chOff x="6327885" y="0"/>
                <a:chExt cx="5864115" cy="5898673"/>
              </a:xfrm>
            </p:grpSpPr>
            <p:cxnSp>
              <p:nvCxnSpPr>
                <p:cNvPr id="34" name="Straight Connector 33"/>
                <p:cNvCxnSpPr/>
                <p:nvPr/>
              </p:nvCxnSpPr>
              <p:spPr bwMode="hidden">
                <a:xfrm>
                  <a:off x="6327775" y="0"/>
                  <a:ext cx="5864226" cy="589915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a:off x="7548562" y="0"/>
                  <a:ext cx="4643439" cy="467201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a:off x="8772525" y="0"/>
                  <a:ext cx="3419476" cy="34575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9982201" y="0"/>
                  <a:ext cx="2209800" cy="222726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11198226" y="0"/>
                  <a:ext cx="993775" cy="10033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bwMode="hidden">
              <a:xfrm flipH="1" flipV="1">
                <a:off x="-1" y="1012825"/>
                <a:ext cx="5829301" cy="58451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flipH="1" flipV="1">
                <a:off x="-1" y="2227263"/>
                <a:ext cx="4614863" cy="463073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flipH="1" flipV="1">
                <a:off x="-1" y="3432175"/>
                <a:ext cx="3398838" cy="34258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4651375"/>
                <a:ext cx="2197100" cy="22066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5864225"/>
                <a:ext cx="987425" cy="99377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5" name="Straight Connector 54"/>
          <p:cNvCxnSpPr/>
          <p:nvPr userDrawn="1"/>
        </p:nvCxnSpPr>
        <p:spPr>
          <a:xfrm>
            <a:off x="1295400" y="5294313"/>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293845" y="1909346"/>
            <a:ext cx="9604310" cy="3383280"/>
          </a:xfrm>
        </p:spPr>
        <p:txBody>
          <a:bodyPr>
            <a:normAutofit/>
          </a:bodyPr>
          <a:lstStyle>
            <a:lvl1pPr algn="l">
              <a:lnSpc>
                <a:spcPct val="76000"/>
              </a:lnSpc>
              <a:defRPr sz="8000" cap="none"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1228057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Excessive pricing - Cambridge Symposium</a:t>
            </a:r>
            <a:endParaRPr lang="en-US"/>
          </a:p>
        </p:txBody>
      </p:sp>
      <p:sp>
        <p:nvSpPr>
          <p:cNvPr id="6" name="Slide Number Placeholder 5"/>
          <p:cNvSpPr>
            <a:spLocks noGrp="1"/>
          </p:cNvSpPr>
          <p:nvPr>
            <p:ph type="sldNum" sz="quarter" idx="12"/>
          </p:nvPr>
        </p:nvSpPr>
        <p:spPr/>
        <p:txBody>
          <a:bodyPr/>
          <a:lstStyle>
            <a:lvl1pPr>
              <a:defRPr/>
            </a:lvl1pPr>
          </a:lstStyle>
          <a:p>
            <a:pPr>
              <a:defRPr/>
            </a:pPr>
            <a:fld id="{69D6EACC-CA26-4FDE-9287-2129AAB16466}" type="slidenum">
              <a:rPr lang="en-US"/>
              <a:pPr>
                <a:defRPr/>
              </a:pPr>
              <a:t>‹#›</a:t>
            </a:fld>
            <a:endParaRPr lang="en-US"/>
          </a:p>
        </p:txBody>
      </p:sp>
    </p:spTree>
    <p:extLst>
      <p:ext uri="{BB962C8B-B14F-4D97-AF65-F5344CB8AC3E}">
        <p14:creationId xmlns:p14="http://schemas.microsoft.com/office/powerpoint/2010/main" val="419832791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Excessive pricing - Cambridge Symposium</a:t>
            </a:r>
            <a:endParaRPr lang="en-US"/>
          </a:p>
        </p:txBody>
      </p:sp>
      <p:sp>
        <p:nvSpPr>
          <p:cNvPr id="6" name="Slide Number Placeholder 5"/>
          <p:cNvSpPr>
            <a:spLocks noGrp="1"/>
          </p:cNvSpPr>
          <p:nvPr>
            <p:ph type="sldNum" sz="quarter" idx="12"/>
          </p:nvPr>
        </p:nvSpPr>
        <p:spPr/>
        <p:txBody>
          <a:bodyPr/>
          <a:lstStyle>
            <a:lvl1pPr>
              <a:defRPr/>
            </a:lvl1pPr>
          </a:lstStyle>
          <a:p>
            <a:pPr>
              <a:defRPr/>
            </a:pPr>
            <a:fld id="{DF16DE26-E36D-4C3E-9CB1-F73E11B53BD2}" type="slidenum">
              <a:rPr lang="en-US"/>
              <a:pPr>
                <a:defRPr/>
              </a:pPr>
              <a:t>‹#›</a:t>
            </a:fld>
            <a:endParaRPr lang="en-US"/>
          </a:p>
        </p:txBody>
      </p:sp>
    </p:spTree>
    <p:extLst>
      <p:ext uri="{BB962C8B-B14F-4D97-AF65-F5344CB8AC3E}">
        <p14:creationId xmlns:p14="http://schemas.microsoft.com/office/powerpoint/2010/main" val="213373927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sz="1200">
                <a:solidFill>
                  <a:schemeClr val="tx1"/>
                </a:solidFill>
              </a:defRPr>
            </a:lvl1pPr>
          </a:lstStyle>
          <a:p>
            <a:pPr>
              <a:defRPr/>
            </a:pPr>
            <a:r>
              <a:rPr lang="en-US" smtClean="0"/>
              <a:t>Excessive pricing - Cambridge Symposium</a:t>
            </a:r>
            <a:endParaRPr lang="en-US"/>
          </a:p>
        </p:txBody>
      </p:sp>
      <p:sp>
        <p:nvSpPr>
          <p:cNvPr id="6" name="Slide Number Placeholder 5"/>
          <p:cNvSpPr>
            <a:spLocks noGrp="1"/>
          </p:cNvSpPr>
          <p:nvPr>
            <p:ph type="sldNum" sz="quarter" idx="12"/>
          </p:nvPr>
        </p:nvSpPr>
        <p:spPr/>
        <p:txBody>
          <a:bodyPr/>
          <a:lstStyle>
            <a:lvl1pPr>
              <a:defRPr sz="1200">
                <a:solidFill>
                  <a:schemeClr val="tx1"/>
                </a:solidFill>
              </a:defRPr>
            </a:lvl1pPr>
          </a:lstStyle>
          <a:p>
            <a:pPr>
              <a:defRPr/>
            </a:pPr>
            <a:fld id="{2BF557C6-17B7-4DFF-9B82-DC843999587D}" type="slidenum">
              <a:rPr lang="en-US"/>
              <a:pPr>
                <a:defRPr/>
              </a:pPr>
              <a:t>‹#›</a:t>
            </a:fld>
            <a:endParaRPr lang="en-US" dirty="0"/>
          </a:p>
        </p:txBody>
      </p:sp>
    </p:spTree>
    <p:extLst>
      <p:ext uri="{BB962C8B-B14F-4D97-AF65-F5344CB8AC3E}">
        <p14:creationId xmlns:p14="http://schemas.microsoft.com/office/powerpoint/2010/main" val="44335379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58"/>
          <p:cNvGrpSpPr>
            <a:grpSpLocks/>
          </p:cNvGrpSpPr>
          <p:nvPr userDrawn="1"/>
        </p:nvGrpSpPr>
        <p:grpSpPr bwMode="auto">
          <a:xfrm>
            <a:off x="0" y="0"/>
            <a:ext cx="12192000" cy="6858000"/>
            <a:chOff x="-1" y="0"/>
            <a:chExt cx="12192002" cy="6858000"/>
          </a:xfrm>
        </p:grpSpPr>
        <p:cxnSp>
          <p:nvCxnSpPr>
            <p:cNvPr id="5" name="Straight Connector 4"/>
            <p:cNvCxnSpPr/>
            <p:nvPr/>
          </p:nvCxnSpPr>
          <p:spPr bwMode="hidden">
            <a:xfrm>
              <a:off x="6095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hidden">
            <a:xfrm>
              <a:off x="18287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30479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hidden">
            <a:xfrm>
              <a:off x="42672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54864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67056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79248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91440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103632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115824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3174" y="38576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3174" y="161131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3174" y="283527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3174" y="406082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3174" y="528478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3174" y="651033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1" name="Group 75"/>
            <p:cNvGrpSpPr>
              <a:grpSpLocks/>
            </p:cNvGrpSpPr>
            <p:nvPr userDrawn="1"/>
          </p:nvGrpSpPr>
          <p:grpSpPr bwMode="auto">
            <a:xfrm>
              <a:off x="-1" y="0"/>
              <a:ext cx="12192001" cy="6858000"/>
              <a:chOff x="-1" y="0"/>
              <a:chExt cx="12192001" cy="6858000"/>
            </a:xfrm>
          </p:grpSpPr>
          <p:cxnSp>
            <p:nvCxnSpPr>
              <p:cNvPr id="39" name="Straight Connector 38"/>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449387"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26654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3884613"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5106988"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4" name="Group 150"/>
              <p:cNvGrpSpPr>
                <a:grpSpLocks/>
              </p:cNvGrpSpPr>
              <p:nvPr/>
            </p:nvGrpSpPr>
            <p:grpSpPr bwMode="auto">
              <a:xfrm>
                <a:off x="6327885" y="0"/>
                <a:ext cx="5864115" cy="5898673"/>
                <a:chOff x="6327885" y="0"/>
                <a:chExt cx="5864115" cy="5898673"/>
              </a:xfrm>
            </p:grpSpPr>
            <p:cxnSp>
              <p:nvCxnSpPr>
                <p:cNvPr id="50" name="Straight Connector 49"/>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a:off x="7548563" y="0"/>
                  <a:ext cx="4643438"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flipH="1" flipV="1">
                <a:off x="-1" y="2227263"/>
                <a:ext cx="4614864"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flipH="1" flipV="1">
                <a:off x="-1" y="3432175"/>
                <a:ext cx="3398839"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76"/>
            <p:cNvGrpSpPr>
              <a:grpSpLocks/>
            </p:cNvGrpSpPr>
            <p:nvPr userDrawn="1"/>
          </p:nvGrpSpPr>
          <p:grpSpPr bwMode="auto">
            <a:xfrm flipH="1">
              <a:off x="0" y="0"/>
              <a:ext cx="12192001" cy="6858000"/>
              <a:chOff x="-1" y="0"/>
              <a:chExt cx="12192001" cy="6858000"/>
            </a:xfrm>
          </p:grpSpPr>
          <p:cxnSp>
            <p:nvCxnSpPr>
              <p:cNvPr id="23" name="Straight Connector 22"/>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1449386"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665411"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38846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5151437"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8" name="Group 82"/>
              <p:cNvGrpSpPr>
                <a:grpSpLocks/>
              </p:cNvGrpSpPr>
              <p:nvPr/>
            </p:nvGrpSpPr>
            <p:grpSpPr bwMode="auto">
              <a:xfrm>
                <a:off x="6327885" y="0"/>
                <a:ext cx="5864115" cy="5898673"/>
                <a:chOff x="6327885" y="0"/>
                <a:chExt cx="5864115" cy="5898673"/>
              </a:xfrm>
            </p:grpSpPr>
            <p:cxnSp>
              <p:nvCxnSpPr>
                <p:cNvPr id="34" name="Straight Connector 33"/>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a:off x="7548562" y="0"/>
                  <a:ext cx="4643439"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flipH="1" flipV="1">
                <a:off x="-1" y="2227263"/>
                <a:ext cx="4614863"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flipH="1" flipV="1">
                <a:off x="-1" y="3432175"/>
                <a:ext cx="3398838"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5" name="Straight Connector 54"/>
          <p:cNvCxnSpPr/>
          <p:nvPr userDrawn="1"/>
        </p:nvCxnSpPr>
        <p:spPr>
          <a:xfrm>
            <a:off x="1295400" y="5294313"/>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95400" y="2541573"/>
            <a:ext cx="9601200" cy="2743200"/>
          </a:xfrm>
        </p:spPr>
        <p:txBody>
          <a:bodyPr>
            <a:normAutofit/>
          </a:bodyPr>
          <a:lstStyle>
            <a:lvl1pPr>
              <a:lnSpc>
                <a:spcPct val="85000"/>
              </a:lnSpc>
              <a:defRPr sz="600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806398395"/>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Excessive pricing - Cambridge Symposium</a:t>
            </a:r>
            <a:endParaRPr lang="en-US"/>
          </a:p>
        </p:txBody>
      </p:sp>
      <p:sp>
        <p:nvSpPr>
          <p:cNvPr id="7" name="Slide Number Placeholder 5"/>
          <p:cNvSpPr>
            <a:spLocks noGrp="1"/>
          </p:cNvSpPr>
          <p:nvPr>
            <p:ph type="sldNum" sz="quarter" idx="12"/>
          </p:nvPr>
        </p:nvSpPr>
        <p:spPr/>
        <p:txBody>
          <a:bodyPr/>
          <a:lstStyle>
            <a:lvl1pPr>
              <a:defRPr/>
            </a:lvl1pPr>
          </a:lstStyle>
          <a:p>
            <a:pPr>
              <a:defRPr/>
            </a:pPr>
            <a:fld id="{4FB346BC-A8BD-45EA-9797-FDE1F21FF23A}" type="slidenum">
              <a:rPr lang="en-US"/>
              <a:pPr>
                <a:defRPr/>
              </a:pPr>
              <a:t>‹#›</a:t>
            </a:fld>
            <a:endParaRPr lang="en-US"/>
          </a:p>
        </p:txBody>
      </p:sp>
    </p:spTree>
    <p:extLst>
      <p:ext uri="{BB962C8B-B14F-4D97-AF65-F5344CB8AC3E}">
        <p14:creationId xmlns:p14="http://schemas.microsoft.com/office/powerpoint/2010/main" val="244139216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Excessive pricing - Cambridge Symposium</a:t>
            </a:r>
            <a:endParaRPr lang="en-US"/>
          </a:p>
        </p:txBody>
      </p:sp>
      <p:sp>
        <p:nvSpPr>
          <p:cNvPr id="9" name="Slide Number Placeholder 5"/>
          <p:cNvSpPr>
            <a:spLocks noGrp="1"/>
          </p:cNvSpPr>
          <p:nvPr>
            <p:ph type="sldNum" sz="quarter" idx="12"/>
          </p:nvPr>
        </p:nvSpPr>
        <p:spPr/>
        <p:txBody>
          <a:bodyPr/>
          <a:lstStyle>
            <a:lvl1pPr>
              <a:defRPr/>
            </a:lvl1pPr>
          </a:lstStyle>
          <a:p>
            <a:pPr>
              <a:defRPr/>
            </a:pPr>
            <a:fld id="{16826A1B-3351-4863-BAD1-F784D9917CAF}" type="slidenum">
              <a:rPr lang="en-US"/>
              <a:pPr>
                <a:defRPr/>
              </a:pPr>
              <a:t>‹#›</a:t>
            </a:fld>
            <a:endParaRPr lang="en-US"/>
          </a:p>
        </p:txBody>
      </p:sp>
    </p:spTree>
    <p:extLst>
      <p:ext uri="{BB962C8B-B14F-4D97-AF65-F5344CB8AC3E}">
        <p14:creationId xmlns:p14="http://schemas.microsoft.com/office/powerpoint/2010/main" val="175061415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Excessive pricing - Cambridge Symposium</a:t>
            </a:r>
            <a:endParaRPr lang="en-US"/>
          </a:p>
        </p:txBody>
      </p:sp>
      <p:sp>
        <p:nvSpPr>
          <p:cNvPr id="5" name="Slide Number Placeholder 5"/>
          <p:cNvSpPr>
            <a:spLocks noGrp="1"/>
          </p:cNvSpPr>
          <p:nvPr>
            <p:ph type="sldNum" sz="quarter" idx="12"/>
          </p:nvPr>
        </p:nvSpPr>
        <p:spPr/>
        <p:txBody>
          <a:bodyPr/>
          <a:lstStyle>
            <a:lvl1pPr>
              <a:defRPr/>
            </a:lvl1pPr>
          </a:lstStyle>
          <a:p>
            <a:pPr>
              <a:defRPr/>
            </a:pPr>
            <a:fld id="{256F501C-DB81-4F8F-8BA8-E423E38ECA65}" type="slidenum">
              <a:rPr lang="en-US"/>
              <a:pPr>
                <a:defRPr/>
              </a:pPr>
              <a:t>‹#›</a:t>
            </a:fld>
            <a:endParaRPr lang="en-US"/>
          </a:p>
        </p:txBody>
      </p:sp>
    </p:spTree>
    <p:extLst>
      <p:ext uri="{BB962C8B-B14F-4D97-AF65-F5344CB8AC3E}">
        <p14:creationId xmlns:p14="http://schemas.microsoft.com/office/powerpoint/2010/main" val="249388780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58"/>
          <p:cNvGrpSpPr>
            <a:grpSpLocks/>
          </p:cNvGrpSpPr>
          <p:nvPr userDrawn="1"/>
        </p:nvGrpSpPr>
        <p:grpSpPr bwMode="auto">
          <a:xfrm>
            <a:off x="0" y="0"/>
            <a:ext cx="12192000" cy="6858000"/>
            <a:chOff x="-1" y="0"/>
            <a:chExt cx="12192002" cy="6858000"/>
          </a:xfrm>
        </p:grpSpPr>
        <p:cxnSp>
          <p:nvCxnSpPr>
            <p:cNvPr id="3" name="Straight Connector 2"/>
            <p:cNvCxnSpPr/>
            <p:nvPr/>
          </p:nvCxnSpPr>
          <p:spPr bwMode="hidden">
            <a:xfrm>
              <a:off x="609599"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bwMode="hidden">
            <a:xfrm>
              <a:off x="1828799"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bwMode="hidden">
            <a:xfrm>
              <a:off x="3047999"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hidden">
            <a:xfrm>
              <a:off x="426720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548640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hidden">
            <a:xfrm>
              <a:off x="670560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792480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9144001"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0363201"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11582401"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3174" y="385763"/>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3174" y="1611313"/>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3174" y="2835275"/>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3174" y="4060825"/>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3174" y="5284788"/>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3174" y="6510338"/>
              <a:ext cx="12188827"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9" name="Group 75"/>
            <p:cNvGrpSpPr>
              <a:grpSpLocks/>
            </p:cNvGrpSpPr>
            <p:nvPr userDrawn="1"/>
          </p:nvGrpSpPr>
          <p:grpSpPr bwMode="auto">
            <a:xfrm>
              <a:off x="-1" y="0"/>
              <a:ext cx="12192001" cy="6858000"/>
              <a:chOff x="-1" y="0"/>
              <a:chExt cx="12192001" cy="6858000"/>
            </a:xfrm>
          </p:grpSpPr>
          <p:cxnSp>
            <p:nvCxnSpPr>
              <p:cNvPr id="37" name="Straight Connector 36"/>
              <p:cNvCxnSpPr/>
              <p:nvPr/>
            </p:nvCxnSpPr>
            <p:spPr bwMode="hidden">
              <a:xfrm>
                <a:off x="225424"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1449387" y="0"/>
                <a:ext cx="6815138"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2665412"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3884613"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5106988" y="0"/>
                <a:ext cx="6815138"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42" name="Group 150"/>
              <p:cNvGrpSpPr>
                <a:grpSpLocks/>
              </p:cNvGrpSpPr>
              <p:nvPr/>
            </p:nvGrpSpPr>
            <p:grpSpPr bwMode="auto">
              <a:xfrm>
                <a:off x="6327885" y="0"/>
                <a:ext cx="5864115" cy="5898673"/>
                <a:chOff x="6327885" y="0"/>
                <a:chExt cx="5864115" cy="5898673"/>
              </a:xfrm>
            </p:grpSpPr>
            <p:cxnSp>
              <p:nvCxnSpPr>
                <p:cNvPr id="48" name="Straight Connector 47"/>
                <p:cNvCxnSpPr/>
                <p:nvPr/>
              </p:nvCxnSpPr>
              <p:spPr bwMode="hidden">
                <a:xfrm>
                  <a:off x="6327775" y="0"/>
                  <a:ext cx="5864226" cy="589915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a:off x="7548563" y="0"/>
                  <a:ext cx="4643438" cy="467201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a:off x="8772525" y="0"/>
                  <a:ext cx="3419476" cy="34575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a:off x="9982201" y="0"/>
                  <a:ext cx="2209800" cy="222726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a:off x="11198226" y="0"/>
                  <a:ext cx="993775" cy="10033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p:nvCxnSpPr>
            <p:spPr bwMode="hidden">
              <a:xfrm flipH="1" flipV="1">
                <a:off x="-1" y="1012825"/>
                <a:ext cx="5829301" cy="58451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flipH="1" flipV="1">
                <a:off x="-1" y="2227263"/>
                <a:ext cx="4614864" cy="463073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flipH="1" flipV="1">
                <a:off x="-1" y="3432175"/>
                <a:ext cx="3398839" cy="34258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flipH="1" flipV="1">
                <a:off x="-1" y="4651375"/>
                <a:ext cx="2197100" cy="22066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flipH="1" flipV="1">
                <a:off x="-1" y="5864225"/>
                <a:ext cx="987425" cy="9937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76"/>
            <p:cNvGrpSpPr>
              <a:grpSpLocks/>
            </p:cNvGrpSpPr>
            <p:nvPr userDrawn="1"/>
          </p:nvGrpSpPr>
          <p:grpSpPr bwMode="auto">
            <a:xfrm flipH="1">
              <a:off x="0" y="0"/>
              <a:ext cx="12192001" cy="6858000"/>
              <a:chOff x="-1" y="0"/>
              <a:chExt cx="12192001" cy="6858000"/>
            </a:xfrm>
          </p:grpSpPr>
          <p:cxnSp>
            <p:nvCxnSpPr>
              <p:cNvPr id="21" name="Straight Connector 20"/>
              <p:cNvCxnSpPr/>
              <p:nvPr/>
            </p:nvCxnSpPr>
            <p:spPr bwMode="hidden">
              <a:xfrm>
                <a:off x="225424"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1449386" y="0"/>
                <a:ext cx="6815139"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665411"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3884612" y="0"/>
                <a:ext cx="6816726"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5106987" y="0"/>
                <a:ext cx="6815139"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6" name="Group 82"/>
              <p:cNvGrpSpPr>
                <a:grpSpLocks/>
              </p:cNvGrpSpPr>
              <p:nvPr/>
            </p:nvGrpSpPr>
            <p:grpSpPr bwMode="auto">
              <a:xfrm>
                <a:off x="6327885" y="0"/>
                <a:ext cx="5864115" cy="5898673"/>
                <a:chOff x="6327885" y="0"/>
                <a:chExt cx="5864115" cy="5898673"/>
              </a:xfrm>
            </p:grpSpPr>
            <p:cxnSp>
              <p:nvCxnSpPr>
                <p:cNvPr id="32" name="Straight Connector 31"/>
                <p:cNvCxnSpPr/>
                <p:nvPr/>
              </p:nvCxnSpPr>
              <p:spPr bwMode="hidden">
                <a:xfrm>
                  <a:off x="6327775" y="0"/>
                  <a:ext cx="5864226" cy="589915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a:off x="7548562" y="0"/>
                  <a:ext cx="4643439" cy="467201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a:off x="8772525" y="0"/>
                  <a:ext cx="3419476" cy="34575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a:off x="9982201" y="0"/>
                  <a:ext cx="2209800" cy="222726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a:off x="11198226" y="0"/>
                  <a:ext cx="993775" cy="10033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bwMode="hidden">
              <a:xfrm flipH="1" flipV="1">
                <a:off x="-1" y="1012825"/>
                <a:ext cx="5829301" cy="58451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flipH="1" flipV="1">
                <a:off x="-1" y="2227263"/>
                <a:ext cx="4614863" cy="463073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flipH="1" flipV="1">
                <a:off x="-1" y="3432175"/>
                <a:ext cx="3398838" cy="34258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flipH="1" flipV="1">
                <a:off x="-1" y="4651375"/>
                <a:ext cx="2197100" cy="22066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flipH="1" flipV="1">
                <a:off x="-1" y="5864225"/>
                <a:ext cx="987425" cy="99377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53" name="Date Placeholder 211"/>
          <p:cNvSpPr>
            <a:spLocks noGrp="1"/>
          </p:cNvSpPr>
          <p:nvPr>
            <p:ph type="dt" sz="half" idx="10"/>
          </p:nvPr>
        </p:nvSpPr>
        <p:spPr/>
        <p:txBody>
          <a:bodyPr/>
          <a:lstStyle>
            <a:lvl1pPr>
              <a:defRPr/>
            </a:lvl1pPr>
          </a:lstStyle>
          <a:p>
            <a:pPr>
              <a:defRPr/>
            </a:pPr>
            <a:endParaRPr lang="en-US"/>
          </a:p>
        </p:txBody>
      </p:sp>
      <p:sp>
        <p:nvSpPr>
          <p:cNvPr id="54" name="Footer Placeholder 212"/>
          <p:cNvSpPr>
            <a:spLocks noGrp="1"/>
          </p:cNvSpPr>
          <p:nvPr>
            <p:ph type="ftr" sz="quarter" idx="11"/>
          </p:nvPr>
        </p:nvSpPr>
        <p:spPr/>
        <p:txBody>
          <a:bodyPr/>
          <a:lstStyle>
            <a:lvl1pPr>
              <a:defRPr/>
            </a:lvl1pPr>
          </a:lstStyle>
          <a:p>
            <a:pPr>
              <a:defRPr/>
            </a:pPr>
            <a:r>
              <a:rPr lang="en-US" smtClean="0"/>
              <a:t>Excessive pricing - Cambridge Symposium</a:t>
            </a:r>
            <a:endParaRPr lang="en-US"/>
          </a:p>
        </p:txBody>
      </p:sp>
      <p:sp>
        <p:nvSpPr>
          <p:cNvPr id="55" name="Slide Number Placeholder 213"/>
          <p:cNvSpPr>
            <a:spLocks noGrp="1"/>
          </p:cNvSpPr>
          <p:nvPr>
            <p:ph type="sldNum" sz="quarter" idx="12"/>
          </p:nvPr>
        </p:nvSpPr>
        <p:spPr/>
        <p:txBody>
          <a:bodyPr/>
          <a:lstStyle>
            <a:lvl1pPr>
              <a:defRPr/>
            </a:lvl1pPr>
          </a:lstStyle>
          <a:p>
            <a:pPr>
              <a:defRPr/>
            </a:pPr>
            <a:fld id="{5EC55F9B-6F4F-41DC-B002-513206C23E2E}" type="slidenum">
              <a:rPr lang="en-US"/>
              <a:pPr>
                <a:defRPr/>
              </a:pPr>
              <a:t>‹#›</a:t>
            </a:fld>
            <a:endParaRPr lang="en-US"/>
          </a:p>
        </p:txBody>
      </p:sp>
    </p:spTree>
    <p:extLst>
      <p:ext uri="{BB962C8B-B14F-4D97-AF65-F5344CB8AC3E}">
        <p14:creationId xmlns:p14="http://schemas.microsoft.com/office/powerpoint/2010/main" val="161344295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58"/>
          <p:cNvGrpSpPr>
            <a:grpSpLocks/>
          </p:cNvGrpSpPr>
          <p:nvPr userDrawn="1"/>
        </p:nvGrpSpPr>
        <p:grpSpPr bwMode="auto">
          <a:xfrm>
            <a:off x="0" y="0"/>
            <a:ext cx="12192000" cy="6858000"/>
            <a:chOff x="-1" y="0"/>
            <a:chExt cx="12192002" cy="6858000"/>
          </a:xfrm>
        </p:grpSpPr>
        <p:cxnSp>
          <p:nvCxnSpPr>
            <p:cNvPr id="6" name="Straight Connector 5"/>
            <p:cNvCxnSpPr/>
            <p:nvPr/>
          </p:nvCxnSpPr>
          <p:spPr bwMode="hidden">
            <a:xfrm>
              <a:off x="6095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87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hidden">
            <a:xfrm>
              <a:off x="30479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42672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54864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67056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79248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91440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103632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15824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3174" y="38576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3174" y="161131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3174" y="283527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3174" y="406082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3174" y="528478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3174" y="651033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2" name="Group 75"/>
            <p:cNvGrpSpPr>
              <a:grpSpLocks/>
            </p:cNvGrpSpPr>
            <p:nvPr userDrawn="1"/>
          </p:nvGrpSpPr>
          <p:grpSpPr bwMode="auto">
            <a:xfrm>
              <a:off x="-1" y="0"/>
              <a:ext cx="12192001" cy="6858000"/>
              <a:chOff x="-1" y="0"/>
              <a:chExt cx="12192001" cy="6858000"/>
            </a:xfrm>
          </p:grpSpPr>
          <p:cxnSp>
            <p:nvCxnSpPr>
              <p:cNvPr id="40" name="Straight Connector 39"/>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449387"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26654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3884613"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5106988"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5" name="Group 150"/>
              <p:cNvGrpSpPr>
                <a:grpSpLocks/>
              </p:cNvGrpSpPr>
              <p:nvPr/>
            </p:nvGrpSpPr>
            <p:grpSpPr bwMode="auto">
              <a:xfrm>
                <a:off x="6327885" y="0"/>
                <a:ext cx="5864115" cy="5898673"/>
                <a:chOff x="6327885" y="0"/>
                <a:chExt cx="5864115" cy="5898673"/>
              </a:xfrm>
            </p:grpSpPr>
            <p:cxnSp>
              <p:nvCxnSpPr>
                <p:cNvPr id="51" name="Straight Connector 50"/>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a:off x="7548563" y="0"/>
                  <a:ext cx="4643438"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flipH="1" flipV="1">
                <a:off x="-1" y="2227263"/>
                <a:ext cx="4614864"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3432175"/>
                <a:ext cx="3398839"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76"/>
            <p:cNvGrpSpPr>
              <a:grpSpLocks/>
            </p:cNvGrpSpPr>
            <p:nvPr userDrawn="1"/>
          </p:nvGrpSpPr>
          <p:grpSpPr bwMode="auto">
            <a:xfrm flipH="1">
              <a:off x="0" y="0"/>
              <a:ext cx="12192001" cy="6858000"/>
              <a:chOff x="-1" y="0"/>
              <a:chExt cx="12192001" cy="6858000"/>
            </a:xfrm>
          </p:grpSpPr>
          <p:cxnSp>
            <p:nvCxnSpPr>
              <p:cNvPr id="24" name="Straight Connector 23"/>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1449386"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2665411"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38846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5151437"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9" name="Group 82"/>
              <p:cNvGrpSpPr>
                <a:grpSpLocks/>
              </p:cNvGrpSpPr>
              <p:nvPr/>
            </p:nvGrpSpPr>
            <p:grpSpPr bwMode="auto">
              <a:xfrm>
                <a:off x="6327885" y="0"/>
                <a:ext cx="5864115" cy="5898673"/>
                <a:chOff x="6327885" y="0"/>
                <a:chExt cx="5864115" cy="5898673"/>
              </a:xfrm>
            </p:grpSpPr>
            <p:cxnSp>
              <p:nvCxnSpPr>
                <p:cNvPr id="35" name="Straight Connector 34"/>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a:off x="7548562" y="0"/>
                  <a:ext cx="4643439"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flipH="1" flipV="1">
                <a:off x="-1" y="2227263"/>
                <a:ext cx="4614863"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3432175"/>
                <a:ext cx="3398838"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56" name="Rectangle 55"/>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7" name="Straight Connector 56"/>
          <p:cNvCxnSpPr/>
          <p:nvPr userDrawn="1"/>
        </p:nvCxnSpPr>
        <p:spPr>
          <a:xfrm>
            <a:off x="7923213" y="2895600"/>
            <a:ext cx="365918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13152" y="571500"/>
            <a:ext cx="3657600" cy="2197100"/>
          </a:xfrm>
        </p:spPr>
        <p:txBody>
          <a:bodyPr>
            <a:normAutofit/>
          </a:bodyPr>
          <a:lstStyle>
            <a:lvl1pPr>
              <a:defRPr sz="2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8" name="Date Placeholder 4"/>
          <p:cNvSpPr>
            <a:spLocks noGrp="1"/>
          </p:cNvSpPr>
          <p:nvPr>
            <p:ph type="dt" sz="half" idx="10"/>
          </p:nvPr>
        </p:nvSpPr>
        <p:spPr/>
        <p:txBody>
          <a:bodyPr/>
          <a:lstStyle>
            <a:lvl1pPr>
              <a:defRPr/>
            </a:lvl1pPr>
          </a:lstStyle>
          <a:p>
            <a:pPr>
              <a:defRPr/>
            </a:pPr>
            <a:endParaRPr lang="en-US"/>
          </a:p>
        </p:txBody>
      </p:sp>
      <p:sp>
        <p:nvSpPr>
          <p:cNvPr id="59" name="Footer Placeholder 5"/>
          <p:cNvSpPr>
            <a:spLocks noGrp="1"/>
          </p:cNvSpPr>
          <p:nvPr>
            <p:ph type="ftr" sz="quarter" idx="11"/>
          </p:nvPr>
        </p:nvSpPr>
        <p:spPr/>
        <p:txBody>
          <a:bodyPr/>
          <a:lstStyle>
            <a:lvl1pPr>
              <a:defRPr/>
            </a:lvl1pPr>
          </a:lstStyle>
          <a:p>
            <a:pPr>
              <a:defRPr/>
            </a:pPr>
            <a:r>
              <a:rPr lang="en-US" smtClean="0"/>
              <a:t>Excessive pricing - Cambridge Symposium</a:t>
            </a:r>
            <a:endParaRPr lang="en-US"/>
          </a:p>
        </p:txBody>
      </p:sp>
      <p:sp>
        <p:nvSpPr>
          <p:cNvPr id="60" name="Slide Number Placeholder 7"/>
          <p:cNvSpPr>
            <a:spLocks noGrp="1"/>
          </p:cNvSpPr>
          <p:nvPr>
            <p:ph type="sldNum" sz="quarter" idx="12"/>
          </p:nvPr>
        </p:nvSpPr>
        <p:spPr/>
        <p:txBody>
          <a:bodyPr/>
          <a:lstStyle>
            <a:lvl1pPr>
              <a:defRPr/>
            </a:lvl1pPr>
          </a:lstStyle>
          <a:p>
            <a:pPr>
              <a:defRPr/>
            </a:pPr>
            <a:fld id="{F19D77F8-8EF7-405E-966E-4CDE1AC7FD07}" type="slidenum">
              <a:rPr lang="en-US"/>
              <a:pPr>
                <a:defRPr/>
              </a:pPr>
              <a:t>‹#›</a:t>
            </a:fld>
            <a:endParaRPr lang="en-US"/>
          </a:p>
        </p:txBody>
      </p:sp>
    </p:spTree>
    <p:extLst>
      <p:ext uri="{BB962C8B-B14F-4D97-AF65-F5344CB8AC3E}">
        <p14:creationId xmlns:p14="http://schemas.microsoft.com/office/powerpoint/2010/main" val="394040610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Group 58"/>
          <p:cNvGrpSpPr>
            <a:grpSpLocks/>
          </p:cNvGrpSpPr>
          <p:nvPr/>
        </p:nvGrpSpPr>
        <p:grpSpPr bwMode="auto">
          <a:xfrm>
            <a:off x="0" y="0"/>
            <a:ext cx="12192000" cy="6858000"/>
            <a:chOff x="-1" y="0"/>
            <a:chExt cx="12192002" cy="6858000"/>
          </a:xfrm>
        </p:grpSpPr>
        <p:cxnSp>
          <p:nvCxnSpPr>
            <p:cNvPr id="6" name="Straight Connector 5"/>
            <p:cNvCxnSpPr/>
            <p:nvPr/>
          </p:nvCxnSpPr>
          <p:spPr bwMode="hidden">
            <a:xfrm>
              <a:off x="6095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87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hidden">
            <a:xfrm>
              <a:off x="3047999"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42672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54864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67056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792480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91440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103632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1582401"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3174" y="38576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3174" y="1611313"/>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3174" y="283527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3174" y="4060825"/>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3174" y="528478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3174" y="6510338"/>
              <a:ext cx="12188827"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2" name="Group 75"/>
            <p:cNvGrpSpPr>
              <a:grpSpLocks/>
            </p:cNvGrpSpPr>
            <p:nvPr/>
          </p:nvGrpSpPr>
          <p:grpSpPr bwMode="auto">
            <a:xfrm>
              <a:off x="-1" y="0"/>
              <a:ext cx="12192001" cy="6858000"/>
              <a:chOff x="-1" y="0"/>
              <a:chExt cx="12192001" cy="6858000"/>
            </a:xfrm>
          </p:grpSpPr>
          <p:cxnSp>
            <p:nvCxnSpPr>
              <p:cNvPr id="40" name="Straight Connector 39"/>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449387"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26654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3884613"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5106988" y="0"/>
                <a:ext cx="6815138"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5" name="Group 150"/>
              <p:cNvGrpSpPr>
                <a:grpSpLocks/>
              </p:cNvGrpSpPr>
              <p:nvPr/>
            </p:nvGrpSpPr>
            <p:grpSpPr bwMode="auto">
              <a:xfrm>
                <a:off x="6327885" y="0"/>
                <a:ext cx="5864115" cy="5898673"/>
                <a:chOff x="6327885" y="0"/>
                <a:chExt cx="5864115" cy="5898673"/>
              </a:xfrm>
            </p:grpSpPr>
            <p:cxnSp>
              <p:nvCxnSpPr>
                <p:cNvPr id="51" name="Straight Connector 50"/>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a:off x="7548563" y="0"/>
                  <a:ext cx="4643438"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flipH="1" flipV="1">
                <a:off x="-1" y="2227263"/>
                <a:ext cx="4614864"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3432175"/>
                <a:ext cx="3398839"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76"/>
            <p:cNvGrpSpPr>
              <a:grpSpLocks/>
            </p:cNvGrpSpPr>
            <p:nvPr/>
          </p:nvGrpSpPr>
          <p:grpSpPr bwMode="auto">
            <a:xfrm flipH="1">
              <a:off x="0" y="0"/>
              <a:ext cx="12192001" cy="6858000"/>
              <a:chOff x="-1" y="0"/>
              <a:chExt cx="12192001" cy="6858000"/>
            </a:xfrm>
          </p:grpSpPr>
          <p:cxnSp>
            <p:nvCxnSpPr>
              <p:cNvPr id="24" name="Straight Connector 23"/>
              <p:cNvCxnSpPr/>
              <p:nvPr/>
            </p:nvCxnSpPr>
            <p:spPr bwMode="hidden">
              <a:xfrm>
                <a:off x="225424"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1449386"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2665411"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3884612" y="0"/>
                <a:ext cx="6816726"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5151437" y="0"/>
                <a:ext cx="6815139"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9" name="Group 82"/>
              <p:cNvGrpSpPr>
                <a:grpSpLocks/>
              </p:cNvGrpSpPr>
              <p:nvPr/>
            </p:nvGrpSpPr>
            <p:grpSpPr bwMode="auto">
              <a:xfrm>
                <a:off x="6327885" y="0"/>
                <a:ext cx="5864115" cy="5898673"/>
                <a:chOff x="6327885" y="0"/>
                <a:chExt cx="5864115" cy="5898673"/>
              </a:xfrm>
            </p:grpSpPr>
            <p:cxnSp>
              <p:nvCxnSpPr>
                <p:cNvPr id="35" name="Straight Connector 34"/>
                <p:cNvCxnSpPr/>
                <p:nvPr/>
              </p:nvCxnSpPr>
              <p:spPr bwMode="hidden">
                <a:xfrm>
                  <a:off x="6327775" y="0"/>
                  <a:ext cx="5864226" cy="589915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a:off x="7548562" y="0"/>
                  <a:ext cx="4643439" cy="467201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8772525" y="0"/>
                  <a:ext cx="3419476" cy="34575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9982201" y="0"/>
                  <a:ext cx="2209800" cy="222726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11198226" y="0"/>
                  <a:ext cx="993775" cy="10033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bwMode="hidden">
              <a:xfrm flipH="1" flipV="1">
                <a:off x="-1" y="1012825"/>
                <a:ext cx="5829301" cy="58451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flipH="1" flipV="1">
                <a:off x="-1" y="2227263"/>
                <a:ext cx="4614863" cy="463073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3432175"/>
                <a:ext cx="3398838" cy="34258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4651375"/>
                <a:ext cx="2197100" cy="22066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5864225"/>
                <a:ext cx="987425" cy="99377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56" name="Rectangle 55"/>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7" name="Straight Connector 56"/>
          <p:cNvCxnSpPr/>
          <p:nvPr/>
        </p:nvCxnSpPr>
        <p:spPr>
          <a:xfrm>
            <a:off x="7923213" y="2895600"/>
            <a:ext cx="365918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4412" y="-159"/>
            <a:ext cx="7315200" cy="6858000"/>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7909560" y="576072"/>
            <a:ext cx="3657600" cy="2194560"/>
          </a:xfrm>
        </p:spPr>
        <p:txBody>
          <a:bodyPr>
            <a:normAutofit/>
          </a:bodyPr>
          <a:lstStyle>
            <a:lvl1pPr>
              <a:defRPr sz="2600">
                <a:solidFill>
                  <a:schemeClr val="bg1"/>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883751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95"/>
          <p:cNvGrpSpPr>
            <a:grpSpLocks/>
          </p:cNvGrpSpPr>
          <p:nvPr userDrawn="1"/>
        </p:nvGrpSpPr>
        <p:grpSpPr bwMode="auto">
          <a:xfrm>
            <a:off x="0" y="0"/>
            <a:ext cx="12192000" cy="6858000"/>
            <a:chOff x="-1" y="0"/>
            <a:chExt cx="12192002" cy="6858000"/>
          </a:xfrm>
        </p:grpSpPr>
        <p:cxnSp>
          <p:nvCxnSpPr>
            <p:cNvPr id="97" name="Straight Connector 96"/>
            <p:cNvCxnSpPr/>
            <p:nvPr/>
          </p:nvCxnSpPr>
          <p:spPr bwMode="hidden">
            <a:xfrm>
              <a:off x="609599"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8799"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7999"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20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40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60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480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001"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01"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01"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3174" y="385763"/>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3174" y="1611313"/>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3174" y="2835275"/>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3174" y="4060825"/>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3174" y="5284788"/>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3174" y="6510338"/>
              <a:ext cx="12188827"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049" name="Group 112"/>
            <p:cNvGrpSpPr>
              <a:grpSpLocks/>
            </p:cNvGrpSpPr>
            <p:nvPr userDrawn="1"/>
          </p:nvGrpSpPr>
          <p:grpSpPr bwMode="auto">
            <a:xfrm>
              <a:off x="-1" y="0"/>
              <a:ext cx="12192001" cy="6858000"/>
              <a:chOff x="-1" y="0"/>
              <a:chExt cx="12192001" cy="6858000"/>
            </a:xfrm>
          </p:grpSpPr>
          <p:cxnSp>
            <p:nvCxnSpPr>
              <p:cNvPr id="131" name="Straight Connector 130"/>
              <p:cNvCxnSpPr/>
              <p:nvPr/>
            </p:nvCxnSpPr>
            <p:spPr bwMode="hidden">
              <a:xfrm>
                <a:off x="225424"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387" y="0"/>
                <a:ext cx="6815138"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412"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4613"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988" y="0"/>
                <a:ext cx="6815138"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072" name="Group 135"/>
              <p:cNvGrpSpPr>
                <a:grpSpLocks/>
              </p:cNvGrpSpPr>
              <p:nvPr/>
            </p:nvGrpSpPr>
            <p:grpSpPr bwMode="auto">
              <a:xfrm>
                <a:off x="6327885" y="0"/>
                <a:ext cx="5864115" cy="5898673"/>
                <a:chOff x="6327885" y="0"/>
                <a:chExt cx="5864115" cy="5898673"/>
              </a:xfrm>
            </p:grpSpPr>
            <p:cxnSp>
              <p:nvCxnSpPr>
                <p:cNvPr id="142" name="Straight Connector 141"/>
                <p:cNvCxnSpPr/>
                <p:nvPr/>
              </p:nvCxnSpPr>
              <p:spPr bwMode="hidden">
                <a:xfrm>
                  <a:off x="6327775" y="0"/>
                  <a:ext cx="5864226" cy="589915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8563" y="0"/>
                  <a:ext cx="4643438" cy="467201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525" y="0"/>
                  <a:ext cx="3419476" cy="34575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1" y="0"/>
                  <a:ext cx="2209800" cy="222726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8226" y="0"/>
                  <a:ext cx="993775" cy="10033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825"/>
                <a:ext cx="5829301" cy="58451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263"/>
                <a:ext cx="4614864" cy="463073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75"/>
                <a:ext cx="3398839" cy="34258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375"/>
                <a:ext cx="2197100" cy="22066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225"/>
                <a:ext cx="987425" cy="9937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050" name="Group 113"/>
            <p:cNvGrpSpPr>
              <a:grpSpLocks/>
            </p:cNvGrpSpPr>
            <p:nvPr userDrawn="1"/>
          </p:nvGrpSpPr>
          <p:grpSpPr bwMode="auto">
            <a:xfrm flipH="1">
              <a:off x="0" y="0"/>
              <a:ext cx="12192001" cy="6858000"/>
              <a:chOff x="-1" y="0"/>
              <a:chExt cx="12192001" cy="6858000"/>
            </a:xfrm>
          </p:grpSpPr>
          <p:cxnSp>
            <p:nvCxnSpPr>
              <p:cNvPr id="115" name="Straight Connector 114"/>
              <p:cNvCxnSpPr/>
              <p:nvPr/>
            </p:nvCxnSpPr>
            <p:spPr bwMode="hidden">
              <a:xfrm>
                <a:off x="225424"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386" y="0"/>
                <a:ext cx="6815139"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411"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4612" y="0"/>
                <a:ext cx="6816726"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987" y="0"/>
                <a:ext cx="6815139"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056" name="Group 119"/>
              <p:cNvGrpSpPr>
                <a:grpSpLocks/>
              </p:cNvGrpSpPr>
              <p:nvPr/>
            </p:nvGrpSpPr>
            <p:grpSpPr bwMode="auto">
              <a:xfrm>
                <a:off x="6327885" y="0"/>
                <a:ext cx="5864115" cy="5898673"/>
                <a:chOff x="6327885" y="0"/>
                <a:chExt cx="5864115" cy="5898673"/>
              </a:xfrm>
            </p:grpSpPr>
            <p:cxnSp>
              <p:nvCxnSpPr>
                <p:cNvPr id="126" name="Straight Connector 125"/>
                <p:cNvCxnSpPr/>
                <p:nvPr/>
              </p:nvCxnSpPr>
              <p:spPr bwMode="hidden">
                <a:xfrm>
                  <a:off x="6327775" y="0"/>
                  <a:ext cx="5864226" cy="589915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8562" y="0"/>
                  <a:ext cx="4643439" cy="467201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525" y="0"/>
                  <a:ext cx="3419476" cy="34575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1" y="0"/>
                  <a:ext cx="2209800" cy="222726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8226" y="0"/>
                  <a:ext cx="993775" cy="10033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825"/>
                <a:ext cx="5829301" cy="58451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263"/>
                <a:ext cx="4614863" cy="463073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75"/>
                <a:ext cx="3398838" cy="34258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375"/>
                <a:ext cx="2197100" cy="22066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225"/>
                <a:ext cx="987425" cy="99377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1027" name="Title Placeholder 1"/>
          <p:cNvSpPr>
            <a:spLocks noGrp="1"/>
          </p:cNvSpPr>
          <p:nvPr>
            <p:ph type="title"/>
          </p:nvPr>
        </p:nvSpPr>
        <p:spPr bwMode="auto">
          <a:xfrm>
            <a:off x="1295400" y="503238"/>
            <a:ext cx="960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295400" y="1981200"/>
            <a:ext cx="9601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9294813" y="6289675"/>
            <a:ext cx="965200" cy="222250"/>
          </a:xfrm>
          <a:prstGeom prst="rect">
            <a:avLst/>
          </a:prstGeom>
        </p:spPr>
        <p:txBody>
          <a:bodyPr vert="horz" lIns="91440" tIns="45720" rIns="91440" bIns="45720" rtlCol="0" anchor="ctr"/>
          <a:lstStyle>
            <a:lvl1pPr algn="r" eaLnBrk="1" fontAlgn="auto" hangingPunct="1">
              <a:spcBef>
                <a:spcPts val="0"/>
              </a:spcBef>
              <a:spcAft>
                <a:spcPts val="0"/>
              </a:spcAft>
              <a:defRPr sz="800">
                <a:solidFill>
                  <a:schemeClr val="tx1">
                    <a:lumMod val="50000"/>
                    <a:lumOff val="50000"/>
                  </a:schemeClr>
                </a:solidFill>
                <a:latin typeface="+mn-lt"/>
              </a:defRPr>
            </a:lvl1pPr>
          </a:lstStyle>
          <a:p>
            <a:pPr>
              <a:defRPr/>
            </a:pPr>
            <a:endParaRPr lang="en-US"/>
          </a:p>
        </p:txBody>
      </p:sp>
      <p:sp>
        <p:nvSpPr>
          <p:cNvPr id="5" name="Footer Placeholder 4"/>
          <p:cNvSpPr>
            <a:spLocks noGrp="1"/>
          </p:cNvSpPr>
          <p:nvPr>
            <p:ph type="ftr" sz="quarter" idx="3"/>
          </p:nvPr>
        </p:nvSpPr>
        <p:spPr>
          <a:xfrm>
            <a:off x="609600" y="6289675"/>
            <a:ext cx="6127750" cy="222250"/>
          </a:xfrm>
          <a:prstGeom prst="rect">
            <a:avLst/>
          </a:prstGeom>
        </p:spPr>
        <p:txBody>
          <a:bodyPr vert="horz" lIns="91440" tIns="45720" rIns="91440" bIns="45720" rtlCol="0" anchor="ctr"/>
          <a:lstStyle>
            <a:lvl1pPr algn="l" eaLnBrk="1" fontAlgn="auto" hangingPunct="1">
              <a:spcBef>
                <a:spcPts val="0"/>
              </a:spcBef>
              <a:spcAft>
                <a:spcPts val="0"/>
              </a:spcAft>
              <a:defRPr sz="800">
                <a:solidFill>
                  <a:schemeClr val="tx1">
                    <a:lumMod val="50000"/>
                    <a:lumOff val="50000"/>
                  </a:schemeClr>
                </a:solidFill>
                <a:latin typeface="+mn-lt"/>
              </a:defRPr>
            </a:lvl1pPr>
          </a:lstStyle>
          <a:p>
            <a:pPr>
              <a:defRPr/>
            </a:pPr>
            <a:r>
              <a:rPr lang="en-US" smtClean="0"/>
              <a:t>Excessive pricing - Cambridge Symposium</a:t>
            </a:r>
            <a:endParaRPr lang="en-US"/>
          </a:p>
        </p:txBody>
      </p:sp>
      <p:sp>
        <p:nvSpPr>
          <p:cNvPr id="6" name="Slide Number Placeholder 5"/>
          <p:cNvSpPr>
            <a:spLocks noGrp="1"/>
          </p:cNvSpPr>
          <p:nvPr>
            <p:ph type="sldNum" sz="quarter" idx="4"/>
          </p:nvPr>
        </p:nvSpPr>
        <p:spPr>
          <a:xfrm>
            <a:off x="10664825" y="6289675"/>
            <a:ext cx="919163" cy="222250"/>
          </a:xfrm>
          <a:prstGeom prst="rect">
            <a:avLst/>
          </a:prstGeom>
        </p:spPr>
        <p:txBody>
          <a:bodyPr vert="horz" lIns="91440" tIns="45720" rIns="91440" bIns="45720" rtlCol="0" anchor="ctr"/>
          <a:lstStyle>
            <a:lvl1pPr algn="r" eaLnBrk="1" fontAlgn="auto" hangingPunct="1">
              <a:spcBef>
                <a:spcPts val="0"/>
              </a:spcBef>
              <a:spcAft>
                <a:spcPts val="0"/>
              </a:spcAft>
              <a:defRPr sz="800">
                <a:solidFill>
                  <a:schemeClr val="tx1">
                    <a:lumMod val="50000"/>
                    <a:lumOff val="50000"/>
                  </a:schemeClr>
                </a:solidFill>
                <a:latin typeface="+mn-lt"/>
              </a:defRPr>
            </a:lvl1pPr>
          </a:lstStyle>
          <a:p>
            <a:pPr>
              <a:defRPr/>
            </a:pPr>
            <a:fld id="{7995DDC5-3428-4FAD-8463-F7EF6AC2DB1B}" type="slidenum">
              <a:rPr lang="en-US"/>
              <a:pPr>
                <a:defRPr/>
              </a:pPr>
              <a:t>‹#›</a:t>
            </a:fld>
            <a:endParaRPr lang="en-US"/>
          </a:p>
        </p:txBody>
      </p:sp>
      <p:cxnSp>
        <p:nvCxnSpPr>
          <p:cNvPr id="148" name="Straight Connector 147"/>
          <p:cNvCxnSpPr/>
          <p:nvPr userDrawn="1"/>
        </p:nvCxnSpPr>
        <p:spPr>
          <a:xfrm>
            <a:off x="609600" y="6172200"/>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57" r:id="rId4"/>
    <p:sldLayoutId id="2147483758" r:id="rId5"/>
    <p:sldLayoutId id="2147483759" r:id="rId6"/>
    <p:sldLayoutId id="2147483765" r:id="rId7"/>
    <p:sldLayoutId id="2147483766" r:id="rId8"/>
    <p:sldLayoutId id="2147483767" r:id="rId9"/>
    <p:sldLayoutId id="2147483760" r:id="rId10"/>
    <p:sldLayoutId id="2147483761" r:id="rId11"/>
  </p:sldLayoutIdLst>
  <p:transition spd="med">
    <p:fade/>
  </p:transition>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32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32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32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32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32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32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3200" b="1">
          <a:solidFill>
            <a:schemeClr val="accent1"/>
          </a:solidFill>
          <a:latin typeface="Arial" panose="020B0604020202020204" pitchFamily="34" charset="0"/>
        </a:defRPr>
      </a:lvl9pPr>
    </p:titleStyle>
    <p:bodyStyle>
      <a:lvl1pPr marL="228600" indent="-228600" algn="l" rtl="0" eaLnBrk="0" fontAlgn="base" hangingPunct="0">
        <a:lnSpc>
          <a:spcPct val="90000"/>
        </a:lnSpc>
        <a:spcBef>
          <a:spcPts val="18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182563" algn="l" rtl="0" eaLnBrk="0" fontAlgn="base" hangingPunct="0">
        <a:lnSpc>
          <a:spcPct val="90000"/>
        </a:lnSpc>
        <a:spcBef>
          <a:spcPts val="1200"/>
        </a:spcBef>
        <a:spcAft>
          <a:spcPct val="0"/>
        </a:spcAft>
        <a:buClr>
          <a:schemeClr val="accent1"/>
        </a:buClr>
        <a:buSzPct val="100000"/>
        <a:buFont typeface="Arial" panose="020B0604020202020204" pitchFamily="34" charset="0"/>
        <a:buChar char="▪"/>
        <a:defRPr kern="1200">
          <a:solidFill>
            <a:schemeClr val="tx1"/>
          </a:solidFill>
          <a:latin typeface="+mn-lt"/>
          <a:ea typeface="+mn-ea"/>
          <a:cs typeface="+mn-cs"/>
        </a:defRPr>
      </a:lvl2pPr>
      <a:lvl3pPr marL="685800" indent="-179388"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914400" indent="-182563" algn="l" rtl="0" eaLnBrk="0" fontAlgn="base" hangingPunct="0">
        <a:lnSpc>
          <a:spcPct val="90000"/>
        </a:lnSpc>
        <a:spcBef>
          <a:spcPts val="8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1143000" indent="-179388" algn="l" rtl="0" eaLnBrk="0" fontAlgn="base" hangingPunct="0">
        <a:lnSpc>
          <a:spcPct val="90000"/>
        </a:lnSpc>
        <a:spcBef>
          <a:spcPts val="6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879567" y="1927181"/>
            <a:ext cx="10223862" cy="3382962"/>
          </a:xfrm>
        </p:spPr>
        <p:txBody>
          <a:bodyPr/>
          <a:lstStyle/>
          <a:p>
            <a:r>
              <a:rPr lang="en-US" sz="4000" dirty="0" smtClean="0"/>
              <a:t>“The </a:t>
            </a:r>
            <a:r>
              <a:rPr lang="en-US" sz="4000" dirty="0"/>
              <a:t>Prohibition of Excessive Pricing: Inherent Difficulties, Potential Mistakes, and Conditions for </a:t>
            </a:r>
            <a:r>
              <a:rPr lang="en-US" sz="4000" dirty="0" smtClean="0"/>
              <a:t>Application”</a:t>
            </a:r>
            <a:br>
              <a:rPr lang="en-US" sz="4000" dirty="0" smtClean="0"/>
            </a:br>
            <a:r>
              <a:rPr lang="en-US" sz="4000" dirty="0" smtClean="0"/>
              <a:t/>
            </a:r>
            <a:br>
              <a:rPr lang="en-US" sz="4000" dirty="0" smtClean="0"/>
            </a:br>
            <a:r>
              <a:rPr lang="en-US" altLang="en-US" sz="4000" dirty="0" smtClean="0"/>
              <a:t/>
            </a:r>
            <a:br>
              <a:rPr lang="en-US" altLang="en-US" sz="4000" dirty="0" smtClean="0"/>
            </a:br>
            <a:r>
              <a:rPr lang="en-US" sz="2800" dirty="0" smtClean="0"/>
              <a:t>Yossi Spiegel</a:t>
            </a:r>
            <a:endParaRPr lang="en-US" altLang="en-US" sz="2800" dirty="0" smtClean="0"/>
          </a:p>
        </p:txBody>
      </p:sp>
      <p:sp>
        <p:nvSpPr>
          <p:cNvPr id="9219" name="Subtitle 2"/>
          <p:cNvSpPr>
            <a:spLocks noGrp="1"/>
          </p:cNvSpPr>
          <p:nvPr>
            <p:ph type="subTitle" idx="1"/>
          </p:nvPr>
        </p:nvSpPr>
        <p:spPr>
          <a:xfrm>
            <a:off x="1293813" y="5432425"/>
            <a:ext cx="9604375" cy="811213"/>
          </a:xfrm>
        </p:spPr>
        <p:txBody>
          <a:bodyPr>
            <a:normAutofit/>
          </a:bodyPr>
          <a:lstStyle/>
          <a:p>
            <a:r>
              <a:rPr lang="en-US" dirty="0" smtClean="0"/>
              <a:t>4th </a:t>
            </a:r>
            <a:r>
              <a:rPr lang="en-US" dirty="0"/>
              <a:t>Cambridge </a:t>
            </a:r>
            <a:r>
              <a:rPr lang="en-US" dirty="0" smtClean="0"/>
              <a:t>Symposium </a:t>
            </a:r>
            <a:r>
              <a:rPr lang="en-US" dirty="0"/>
              <a:t>on Competition </a:t>
            </a:r>
            <a:r>
              <a:rPr lang="en-US" dirty="0" smtClean="0"/>
              <a:t>Policy, March 10, 2025</a:t>
            </a:r>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enforce the law?</a:t>
            </a:r>
            <a:endParaRPr lang="en-US" dirty="0"/>
          </a:p>
        </p:txBody>
      </p:sp>
      <p:sp>
        <p:nvSpPr>
          <p:cNvPr id="3" name="Content Placeholder 2"/>
          <p:cNvSpPr>
            <a:spLocks noGrp="1"/>
          </p:cNvSpPr>
          <p:nvPr>
            <p:ph idx="1"/>
          </p:nvPr>
        </p:nvSpPr>
        <p:spPr>
          <a:xfrm>
            <a:off x="812800" y="1981200"/>
            <a:ext cx="10557164" cy="3810000"/>
          </a:xfrm>
        </p:spPr>
        <p:txBody>
          <a:bodyPr/>
          <a:lstStyle/>
          <a:p>
            <a:r>
              <a:rPr lang="en-US" dirty="0" smtClean="0"/>
              <a:t>Brazil eliminated excessive pricing from its antitrust law in 2012 (</a:t>
            </a:r>
            <a:r>
              <a:rPr lang="en-US" dirty="0" err="1" smtClean="0"/>
              <a:t>Ribero</a:t>
            </a:r>
            <a:r>
              <a:rPr lang="en-US" dirty="0" smtClean="0"/>
              <a:t> and </a:t>
            </a:r>
            <a:r>
              <a:rPr lang="en-US" dirty="0" err="1" smtClean="0"/>
              <a:t>Mattos</a:t>
            </a:r>
            <a:r>
              <a:rPr lang="en-US" dirty="0" smtClean="0"/>
              <a:t>, 2018)</a:t>
            </a:r>
          </a:p>
          <a:p>
            <a:r>
              <a:rPr lang="en-US" dirty="0" smtClean="0"/>
              <a:t>"[We] conclude </a:t>
            </a:r>
            <a:r>
              <a:rPr lang="en-US" dirty="0"/>
              <a:t>that Argentina’s Law for the Defense of Competition does not consider </a:t>
            </a:r>
            <a:r>
              <a:rPr lang="en-US" dirty="0" smtClean="0"/>
              <a:t>an exploitative </a:t>
            </a:r>
            <a:r>
              <a:rPr lang="en-US" dirty="0"/>
              <a:t>abuse of dominance through excessive pricing to be a </a:t>
            </a:r>
            <a:r>
              <a:rPr lang="en-US" dirty="0" smtClean="0"/>
              <a:t>violation" (Greco and </a:t>
            </a:r>
            <a:r>
              <a:rPr lang="en-US" dirty="0" err="1" smtClean="0"/>
              <a:t>Viecens</a:t>
            </a:r>
            <a:r>
              <a:rPr lang="en-US" dirty="0" smtClean="0"/>
              <a:t>, CPI 2023)</a:t>
            </a:r>
          </a:p>
          <a:p>
            <a:r>
              <a:rPr lang="en-US" dirty="0" smtClean="0"/>
              <a:t>The Israeli Supreme </a:t>
            </a:r>
            <a:r>
              <a:rPr lang="en-US" dirty="0"/>
              <a:t>court, July 2022: "Excessive price cases must be interpreted with extreme caution, and only in clear cases of consumer exploitation "</a:t>
            </a:r>
            <a:r>
              <a:rPr lang="en-US" dirty="0" smtClean="0"/>
              <a:t>stabbing </a:t>
            </a:r>
            <a:r>
              <a:rPr lang="en-US" dirty="0"/>
              <a:t>the eye and clear to all</a:t>
            </a:r>
            <a:r>
              <a:rPr lang="en-US" dirty="0" smtClean="0"/>
              <a:t>.""</a:t>
            </a:r>
            <a:endParaRPr lang="en-US" dirty="0"/>
          </a:p>
          <a:p>
            <a:r>
              <a:rPr lang="en-US" dirty="0" smtClean="0"/>
              <a:t>Judge </a:t>
            </a:r>
            <a:r>
              <a:rPr lang="en-US" dirty="0"/>
              <a:t>Potter Stewart: “I shall not today attempt further to define the kinds of material I understand to be embraced within that shorthand description ["hard-core pornography"], and perhaps I could never succeed in intelligibly doing so. But </a:t>
            </a:r>
            <a:r>
              <a:rPr lang="en-US" i="1" dirty="0">
                <a:solidFill>
                  <a:srgbClr val="FF0000"/>
                </a:solidFill>
              </a:rPr>
              <a:t>I know it when I see it</a:t>
            </a:r>
            <a:r>
              <a:rPr lang="en-US" dirty="0"/>
              <a:t>, and the motion picture involved in this case is not that</a:t>
            </a:r>
            <a:r>
              <a:rPr lang="en-US" dirty="0" smtClean="0"/>
              <a:t>.</a:t>
            </a:r>
            <a:r>
              <a:rPr lang="en-US" baseline="30000"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10</a:t>
            </a:fld>
            <a:endParaRPr lang="en-US" dirty="0"/>
          </a:p>
        </p:txBody>
      </p:sp>
    </p:spTree>
    <p:extLst>
      <p:ext uri="{BB962C8B-B14F-4D97-AF65-F5344CB8AC3E}">
        <p14:creationId xmlns:p14="http://schemas.microsoft.com/office/powerpoint/2010/main" val="11751583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Leadiant</a:t>
            </a:r>
            <a:r>
              <a:rPr lang="en-US" dirty="0" smtClean="0"/>
              <a:t>, the Netherlands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11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6879" y="1911469"/>
            <a:ext cx="5719318" cy="418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46953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Benchmarks: how do we know a price is high?</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096184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 MC</a:t>
            </a:r>
            <a:endParaRPr lang="en-US" dirty="0"/>
          </a:p>
        </p:txBody>
      </p:sp>
      <p:sp>
        <p:nvSpPr>
          <p:cNvPr id="3" name="Content Placeholder 2"/>
          <p:cNvSpPr>
            <a:spLocks noGrp="1"/>
          </p:cNvSpPr>
          <p:nvPr>
            <p:ph idx="1"/>
          </p:nvPr>
        </p:nvSpPr>
        <p:spPr>
          <a:xfrm>
            <a:off x="1006761" y="1722585"/>
            <a:ext cx="10429446" cy="4345705"/>
          </a:xfrm>
        </p:spPr>
        <p:txBody>
          <a:bodyPr>
            <a:normAutofit fontScale="92500" lnSpcReduction="20000"/>
          </a:bodyPr>
          <a:lstStyle/>
          <a:p>
            <a:pPr>
              <a:defRPr/>
            </a:pPr>
            <a:r>
              <a:rPr lang="en-US" dirty="0" smtClean="0"/>
              <a:t>Any "competitive" benchmark</a:t>
            </a:r>
          </a:p>
          <a:p>
            <a:pPr>
              <a:defRPr/>
            </a:pPr>
            <a:r>
              <a:rPr lang="en-US" dirty="0" smtClean="0"/>
              <a:t>Marginal </a:t>
            </a:r>
            <a:r>
              <a:rPr lang="en-US" dirty="0"/>
              <a:t>cost (under perfect competition, p = MC</a:t>
            </a:r>
            <a:r>
              <a:rPr lang="en-US" dirty="0" smtClean="0"/>
              <a:t>)</a:t>
            </a:r>
          </a:p>
          <a:p>
            <a:pPr>
              <a:defRPr/>
            </a:pPr>
            <a:r>
              <a:rPr lang="en-US" dirty="0" smtClean="0"/>
              <a:t>Perfect competition with p = MC cannot exist in many cases (e.g., increasing returns, search)</a:t>
            </a:r>
            <a:endParaRPr lang="en-US" dirty="0" smtClean="0"/>
          </a:p>
          <a:p>
            <a:pPr>
              <a:defRPr/>
            </a:pPr>
            <a:r>
              <a:rPr lang="en-US" dirty="0" smtClean="0"/>
              <a:t>In many cases we just do not know how to measure MC (or AVC)</a:t>
            </a:r>
          </a:p>
          <a:p>
            <a:pPr lvl="1">
              <a:defRPr/>
            </a:pPr>
            <a:r>
              <a:rPr lang="en-US" dirty="0" smtClean="0"/>
              <a:t>The Qualcomm predatory pricing case</a:t>
            </a:r>
          </a:p>
          <a:p>
            <a:pPr lvl="1">
              <a:defRPr/>
            </a:pPr>
            <a:r>
              <a:rPr lang="en-US" dirty="0" smtClean="0"/>
              <a:t>Allocation of common costs</a:t>
            </a:r>
          </a:p>
          <a:p>
            <a:pPr lvl="1">
              <a:defRPr/>
            </a:pPr>
            <a:r>
              <a:rPr lang="en-US" dirty="0" smtClean="0"/>
              <a:t>Alternative costs</a:t>
            </a:r>
          </a:p>
          <a:p>
            <a:pPr lvl="1">
              <a:defRPr/>
            </a:pPr>
            <a:r>
              <a:rPr lang="en-US" dirty="0" smtClean="0"/>
              <a:t>Cost of risk</a:t>
            </a:r>
          </a:p>
          <a:p>
            <a:pPr lvl="1">
              <a:defRPr/>
            </a:pPr>
            <a:r>
              <a:rPr lang="en-US" dirty="0" smtClean="0"/>
              <a:t>Cost of capital</a:t>
            </a:r>
          </a:p>
          <a:p>
            <a:pPr>
              <a:defRPr/>
            </a:pPr>
            <a:r>
              <a:rPr lang="en-US" dirty="0" smtClean="0"/>
              <a:t>Adversarial </a:t>
            </a:r>
            <a:r>
              <a:rPr lang="en-US" dirty="0"/>
              <a:t>litigation is a poor way to determine cost </a:t>
            </a:r>
            <a:r>
              <a:rPr lang="en-US" dirty="0" smtClean="0"/>
              <a:t>(relative to regulation)</a:t>
            </a:r>
          </a:p>
          <a:p>
            <a:pPr>
              <a:defRPr/>
            </a:pPr>
            <a:r>
              <a:rPr lang="en-US" dirty="0" smtClean="0"/>
              <a:t>Lawyers somehow believe that MC is constant; but if not, then MC at which Q?</a:t>
            </a:r>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13</a:t>
            </a:fld>
            <a:endParaRPr lang="en-US" dirty="0"/>
          </a:p>
        </p:txBody>
      </p:sp>
    </p:spTree>
    <p:extLst>
      <p:ext uri="{BB962C8B-B14F-4D97-AF65-F5344CB8AC3E}">
        <p14:creationId xmlns:p14="http://schemas.microsoft.com/office/powerpoint/2010/main" val="3342945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 MC</a:t>
            </a:r>
            <a:endParaRPr lang="en-US" dirty="0"/>
          </a:p>
        </p:txBody>
      </p:sp>
      <p:sp>
        <p:nvSpPr>
          <p:cNvPr id="3" name="Content Placeholder 2"/>
          <p:cNvSpPr>
            <a:spLocks noGrp="1"/>
          </p:cNvSpPr>
          <p:nvPr>
            <p:ph idx="1"/>
          </p:nvPr>
        </p:nvSpPr>
        <p:spPr>
          <a:xfrm>
            <a:off x="1295400" y="1722585"/>
            <a:ext cx="9601200" cy="4345705"/>
          </a:xfrm>
        </p:spPr>
        <p:txBody>
          <a:bodyPr>
            <a:normAutofit/>
          </a:bodyPr>
          <a:lstStyle/>
          <a:p>
            <a:pPr>
              <a:defRPr/>
            </a:pPr>
            <a:r>
              <a:rPr lang="en-US" dirty="0" smtClean="0"/>
              <a:t>The incentive to innovate requires p &gt; MC</a:t>
            </a:r>
          </a:p>
          <a:p>
            <a:pPr>
              <a:defRPr/>
            </a:pPr>
            <a:r>
              <a:rPr lang="en-US" dirty="0"/>
              <a:t>If there's an MH problem, a quality premium is needed above MC to ensure quality </a:t>
            </a:r>
            <a:r>
              <a:rPr lang="en-US" dirty="0" smtClean="0"/>
              <a:t>provision</a:t>
            </a:r>
          </a:p>
          <a:p>
            <a:pPr>
              <a:defRPr/>
            </a:pPr>
            <a:endParaRPr lang="en-US" dirty="0"/>
          </a:p>
          <a:p>
            <a:pPr>
              <a:defRPr/>
            </a:pPr>
            <a:endParaRPr lang="en-US" dirty="0" smtClean="0"/>
          </a:p>
          <a:p>
            <a:pPr>
              <a:defRPr/>
            </a:pPr>
            <a:r>
              <a:rPr lang="en-US" dirty="0" smtClean="0"/>
              <a:t>High prices may also be needed to signal high quality</a:t>
            </a:r>
            <a:endParaRPr lang="en-US" dirty="0"/>
          </a:p>
          <a:p>
            <a:pPr>
              <a:defRPr/>
            </a:pPr>
            <a:endParaRPr lang="en-US" dirty="0" smtClean="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14</a:t>
            </a:fld>
            <a:endParaRPr lang="en-US" dirty="0"/>
          </a:p>
        </p:txBody>
      </p:sp>
      <p:graphicFrame>
        <p:nvGraphicFramePr>
          <p:cNvPr id="7" name="Object 7"/>
          <p:cNvGraphicFramePr>
            <a:graphicFrameLocks noChangeAspect="1"/>
          </p:cNvGraphicFramePr>
          <p:nvPr>
            <p:extLst>
              <p:ext uri="{D42A27DB-BD31-4B8C-83A1-F6EECF244321}">
                <p14:modId xmlns:p14="http://schemas.microsoft.com/office/powerpoint/2010/main" val="98670473"/>
              </p:ext>
            </p:extLst>
          </p:nvPr>
        </p:nvGraphicFramePr>
        <p:xfrm>
          <a:off x="841375" y="2765425"/>
          <a:ext cx="10350500" cy="1284288"/>
        </p:xfrm>
        <a:graphic>
          <a:graphicData uri="http://schemas.openxmlformats.org/presentationml/2006/ole">
            <mc:AlternateContent xmlns:mc="http://schemas.openxmlformats.org/markup-compatibility/2006">
              <mc:Choice xmlns:v="urn:schemas-microsoft-com:vml" Requires="v">
                <p:oleObj spid="_x0000_s4123" name="Equation" r:id="rId3" imgW="5054400" imgH="596880" progId="Equation.DSMT4">
                  <p:embed/>
                </p:oleObj>
              </mc:Choice>
              <mc:Fallback>
                <p:oleObj name="Equation" r:id="rId3" imgW="5054400" imgH="596880" progId="Equation.DSMT4">
                  <p:embed/>
                  <p:pic>
                    <p:nvPicPr>
                      <p:cNvPr id="0" name=""/>
                      <p:cNvPicPr>
                        <a:picLocks noChangeAspect="1" noChangeArrowheads="1"/>
                      </p:cNvPicPr>
                      <p:nvPr/>
                    </p:nvPicPr>
                    <p:blipFill>
                      <a:blip r:embed="rId4"/>
                      <a:srcRect/>
                      <a:stretch>
                        <a:fillRect/>
                      </a:stretch>
                    </p:blipFill>
                    <p:spPr bwMode="auto">
                      <a:xfrm>
                        <a:off x="841375" y="2765425"/>
                        <a:ext cx="103505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239977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 MC</a:t>
            </a:r>
            <a:endParaRPr lang="en-US" dirty="0"/>
          </a:p>
        </p:txBody>
      </p:sp>
      <p:sp>
        <p:nvSpPr>
          <p:cNvPr id="3" name="Content Placeholder 2"/>
          <p:cNvSpPr>
            <a:spLocks noGrp="1"/>
          </p:cNvSpPr>
          <p:nvPr>
            <p:ph idx="1"/>
          </p:nvPr>
        </p:nvSpPr>
        <p:spPr>
          <a:xfrm>
            <a:off x="1295400" y="1722585"/>
            <a:ext cx="9601200" cy="4345705"/>
          </a:xfrm>
        </p:spPr>
        <p:txBody>
          <a:bodyPr>
            <a:normAutofit/>
          </a:bodyPr>
          <a:lstStyle/>
          <a:p>
            <a:pPr>
              <a:defRPr/>
            </a:pPr>
            <a:r>
              <a:rPr lang="en-US" dirty="0" smtClean="0"/>
              <a:t>The good may be part of a bundle:</a:t>
            </a:r>
          </a:p>
          <a:p>
            <a:pPr lvl="1">
              <a:defRPr/>
            </a:pPr>
            <a:r>
              <a:rPr lang="en-US" dirty="0" smtClean="0"/>
              <a:t>Popcorn in cinemas</a:t>
            </a:r>
          </a:p>
          <a:p>
            <a:pPr lvl="1">
              <a:defRPr/>
            </a:pPr>
            <a:r>
              <a:rPr lang="en-US" dirty="0" smtClean="0"/>
              <a:t>One leg in a flight travel</a:t>
            </a:r>
          </a:p>
          <a:p>
            <a:pPr lvl="1">
              <a:defRPr/>
            </a:pPr>
            <a:r>
              <a:rPr lang="en-US" dirty="0" smtClean="0"/>
              <a:t>Coffee capsules</a:t>
            </a:r>
          </a:p>
          <a:p>
            <a:pPr>
              <a:defRPr/>
            </a:pPr>
            <a:r>
              <a:rPr lang="en-US" dirty="0" smtClean="0"/>
              <a:t>Two-sided markets</a:t>
            </a:r>
          </a:p>
          <a:p>
            <a:r>
              <a:rPr lang="en-US" dirty="0" smtClean="0"/>
              <a:t>Multi-product firms: a </a:t>
            </a:r>
            <a:r>
              <a:rPr lang="en-US" dirty="0"/>
              <a:t>blockbuster </a:t>
            </a:r>
            <a:r>
              <a:rPr lang="en-US" dirty="0" smtClean="0"/>
              <a:t>product may compensate for </a:t>
            </a:r>
            <a:r>
              <a:rPr lang="en-US" dirty="0"/>
              <a:t>investments in other products (software, movies, gas exploration, drugs, </a:t>
            </a:r>
            <a:r>
              <a:rPr lang="en-US" dirty="0" err="1" smtClean="0"/>
              <a:t>etc</a:t>
            </a:r>
            <a:r>
              <a:rPr lang="en-US" dirty="0" smtClean="0"/>
              <a:t>)</a:t>
            </a:r>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15</a:t>
            </a:fld>
            <a:endParaRPr lang="en-US" dirty="0"/>
          </a:p>
        </p:txBody>
      </p:sp>
    </p:spTree>
    <p:extLst>
      <p:ext uri="{BB962C8B-B14F-4D97-AF65-F5344CB8AC3E}">
        <p14:creationId xmlns:p14="http://schemas.microsoft.com/office/powerpoint/2010/main" val="35923150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126" y="521710"/>
            <a:ext cx="9991436" cy="1143000"/>
          </a:xfrm>
        </p:spPr>
        <p:txBody>
          <a:bodyPr/>
          <a:lstStyle/>
          <a:p>
            <a:r>
              <a:rPr lang="en-US" dirty="0" smtClean="0"/>
              <a:t>Benchmarks – the price in the past or in the future</a:t>
            </a:r>
            <a:endParaRPr lang="en-US" dirty="0"/>
          </a:p>
        </p:txBody>
      </p:sp>
      <p:sp>
        <p:nvSpPr>
          <p:cNvPr id="3" name="Content Placeholder 2"/>
          <p:cNvSpPr>
            <a:spLocks noGrp="1"/>
          </p:cNvSpPr>
          <p:nvPr>
            <p:ph idx="1"/>
          </p:nvPr>
        </p:nvSpPr>
        <p:spPr>
          <a:xfrm>
            <a:off x="1295400" y="1722585"/>
            <a:ext cx="9601200" cy="4345705"/>
          </a:xfrm>
        </p:spPr>
        <p:txBody>
          <a:bodyPr>
            <a:normAutofit/>
          </a:bodyPr>
          <a:lstStyle/>
          <a:p>
            <a:pPr>
              <a:defRPr/>
            </a:pPr>
            <a:r>
              <a:rPr lang="en-US" dirty="0" smtClean="0"/>
              <a:t>The </a:t>
            </a:r>
            <a:r>
              <a:rPr lang="en-US" dirty="0"/>
              <a:t>price of the same product in the past (following a price increase) or the future (following a price cut</a:t>
            </a:r>
            <a:r>
              <a:rPr lang="en-US" dirty="0" smtClean="0"/>
              <a:t>)</a:t>
            </a:r>
          </a:p>
          <a:p>
            <a:pPr lvl="1">
              <a:defRPr/>
            </a:pPr>
            <a:r>
              <a:rPr lang="en-US" dirty="0" smtClean="0"/>
              <a:t>Price decrease after entry: Howard Rice, </a:t>
            </a:r>
            <a:r>
              <a:rPr lang="en-US" dirty="0" err="1" smtClean="0"/>
              <a:t>Kav</a:t>
            </a:r>
            <a:r>
              <a:rPr lang="en-US" dirty="0" smtClean="0"/>
              <a:t> </a:t>
            </a:r>
            <a:r>
              <a:rPr lang="en-US" dirty="0" err="1" smtClean="0"/>
              <a:t>Machshava</a:t>
            </a:r>
            <a:endParaRPr lang="en-US" dirty="0" smtClean="0"/>
          </a:p>
          <a:p>
            <a:pPr lvl="1">
              <a:defRPr/>
            </a:pPr>
            <a:r>
              <a:rPr lang="en-US" dirty="0" smtClean="0"/>
              <a:t>Price increase after deregulation: </a:t>
            </a:r>
            <a:r>
              <a:rPr lang="en-US" dirty="0" err="1" smtClean="0"/>
              <a:t>Naor</a:t>
            </a:r>
            <a:r>
              <a:rPr lang="en-US" dirty="0" smtClean="0"/>
              <a:t>, Israel Consumer Council </a:t>
            </a:r>
          </a:p>
          <a:p>
            <a:pPr lvl="1">
              <a:defRPr/>
            </a:pPr>
            <a:r>
              <a:rPr lang="en-US" dirty="0" smtClean="0"/>
              <a:t>We need a </a:t>
            </a:r>
            <a:r>
              <a:rPr lang="en-US" dirty="0"/>
              <a:t>control group (a diff-in-diff exercise)</a:t>
            </a:r>
          </a:p>
          <a:p>
            <a:pPr lvl="1">
              <a:defRPr/>
            </a:pPr>
            <a:endParaRPr lang="en-US" dirty="0" smtClean="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16</a:t>
            </a:fld>
            <a:endParaRPr lang="en-US" dirty="0"/>
          </a:p>
        </p:txBody>
      </p:sp>
    </p:spTree>
    <p:extLst>
      <p:ext uri="{BB962C8B-B14F-4D97-AF65-F5344CB8AC3E}">
        <p14:creationId xmlns:p14="http://schemas.microsoft.com/office/powerpoint/2010/main" val="18871575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The Israel Consumer Council vs. </a:t>
            </a:r>
            <a:r>
              <a:rPr lang="en-US" altLang="en-US" dirty="0" err="1" smtClean="0"/>
              <a:t>Tnuva</a:t>
            </a:r>
            <a:r>
              <a:rPr lang="en-US" altLang="en-US" dirty="0" smtClean="0"/>
              <a:t>:</a:t>
            </a:r>
            <a:br>
              <a:rPr lang="en-US" altLang="en-US" dirty="0" smtClean="0"/>
            </a:br>
            <a:r>
              <a:rPr lang="en-US" altLang="en-US" dirty="0" smtClean="0"/>
              <a:t>The </a:t>
            </a:r>
            <a:r>
              <a:rPr lang="en-US" altLang="en-US" dirty="0"/>
              <a:t>price of </a:t>
            </a:r>
            <a:r>
              <a:rPr lang="en-US" altLang="en-US" dirty="0" smtClean="0"/>
              <a:t>packaged </a:t>
            </a:r>
            <a:r>
              <a:rPr lang="en-US" altLang="en-US" dirty="0" err="1" smtClean="0"/>
              <a:t>Gilboa</a:t>
            </a:r>
            <a:r>
              <a:rPr lang="en-US" altLang="en-US" dirty="0" smtClean="0"/>
              <a:t> cheese (“</a:t>
            </a:r>
            <a:r>
              <a:rPr lang="en-US" altLang="en-US" dirty="0"/>
              <a:t>Dutch” style) 200g vs. </a:t>
            </a:r>
            <a:r>
              <a:rPr lang="en-US" altLang="en-US" dirty="0" err="1"/>
              <a:t>Gilboa</a:t>
            </a:r>
            <a:r>
              <a:rPr lang="en-US" altLang="en-US" dirty="0"/>
              <a:t> by weight</a:t>
            </a:r>
            <a:endParaRPr lang="en-US" dirty="0"/>
          </a:p>
        </p:txBody>
      </p:sp>
      <p:sp>
        <p:nvSpPr>
          <p:cNvPr id="3" name="Content Placeholder 2"/>
          <p:cNvSpPr>
            <a:spLocks noGrp="1"/>
          </p:cNvSpPr>
          <p:nvPr>
            <p:ph idx="1"/>
          </p:nvPr>
        </p:nvSpPr>
        <p:spPr>
          <a:xfrm>
            <a:off x="1108364" y="1759530"/>
            <a:ext cx="10012218" cy="3810000"/>
          </a:xfrm>
        </p:spPr>
        <p:txBody>
          <a:bodyPr/>
          <a:lstStyle/>
          <a:p>
            <a:r>
              <a:rPr lang="en-US" altLang="en-US" dirty="0"/>
              <a:t>Packaged </a:t>
            </a:r>
            <a:r>
              <a:rPr lang="en-US" altLang="en-US" dirty="0" err="1"/>
              <a:t>Gilboa</a:t>
            </a:r>
            <a:r>
              <a:rPr lang="en-US" altLang="en-US" dirty="0"/>
              <a:t> was deregulated in August 2007; </a:t>
            </a:r>
            <a:r>
              <a:rPr lang="en-US" altLang="en-US" dirty="0" err="1"/>
              <a:t>Gilboa</a:t>
            </a:r>
            <a:r>
              <a:rPr lang="en-US" altLang="en-US" dirty="0"/>
              <a:t> by weight is still regulated</a:t>
            </a:r>
          </a:p>
          <a:p>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17</a:t>
            </a:fld>
            <a:endParaRPr lang="en-US" dirty="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61869" y="2286000"/>
            <a:ext cx="5970587"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583781"/>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126" y="521710"/>
            <a:ext cx="9991436" cy="1143000"/>
          </a:xfrm>
        </p:spPr>
        <p:txBody>
          <a:bodyPr/>
          <a:lstStyle/>
          <a:p>
            <a:r>
              <a:rPr lang="en-US" dirty="0" smtClean="0"/>
              <a:t>Benchmarks – the price in the past or in the future</a:t>
            </a:r>
            <a:endParaRPr lang="en-US" dirty="0"/>
          </a:p>
        </p:txBody>
      </p:sp>
      <p:sp>
        <p:nvSpPr>
          <p:cNvPr id="3" name="Content Placeholder 2"/>
          <p:cNvSpPr>
            <a:spLocks noGrp="1"/>
          </p:cNvSpPr>
          <p:nvPr>
            <p:ph idx="1"/>
          </p:nvPr>
        </p:nvSpPr>
        <p:spPr>
          <a:xfrm>
            <a:off x="1295400" y="1722585"/>
            <a:ext cx="9601200" cy="4345705"/>
          </a:xfrm>
        </p:spPr>
        <p:txBody>
          <a:bodyPr>
            <a:normAutofit/>
          </a:bodyPr>
          <a:lstStyle/>
          <a:p>
            <a:pPr>
              <a:defRPr/>
            </a:pPr>
            <a:r>
              <a:rPr lang="en-US" dirty="0" smtClean="0"/>
              <a:t>The </a:t>
            </a:r>
            <a:r>
              <a:rPr lang="en-US" dirty="0"/>
              <a:t>price of the same product in the past (following a price increase) or the future (following a price cut</a:t>
            </a:r>
            <a:r>
              <a:rPr lang="en-US" dirty="0" smtClean="0"/>
              <a:t>)</a:t>
            </a:r>
          </a:p>
          <a:p>
            <a:pPr lvl="1">
              <a:defRPr/>
            </a:pPr>
            <a:r>
              <a:rPr lang="en-US" dirty="0" smtClean="0"/>
              <a:t>Price decrease after entry: Howard Rice, </a:t>
            </a:r>
            <a:r>
              <a:rPr lang="en-US" dirty="0" err="1" smtClean="0"/>
              <a:t>Kav</a:t>
            </a:r>
            <a:r>
              <a:rPr lang="en-US" dirty="0" smtClean="0"/>
              <a:t> </a:t>
            </a:r>
            <a:r>
              <a:rPr lang="en-US" dirty="0" err="1" smtClean="0"/>
              <a:t>Machshava</a:t>
            </a:r>
            <a:endParaRPr lang="en-US" dirty="0" smtClean="0"/>
          </a:p>
          <a:p>
            <a:pPr lvl="1">
              <a:defRPr/>
            </a:pPr>
            <a:r>
              <a:rPr lang="en-US" dirty="0" smtClean="0"/>
              <a:t>Price increase after deregulation: </a:t>
            </a:r>
            <a:r>
              <a:rPr lang="en-US" dirty="0" err="1" smtClean="0"/>
              <a:t>Naor</a:t>
            </a:r>
            <a:r>
              <a:rPr lang="en-US" dirty="0" smtClean="0"/>
              <a:t> </a:t>
            </a:r>
          </a:p>
          <a:p>
            <a:pPr lvl="1">
              <a:defRPr/>
            </a:pPr>
            <a:r>
              <a:rPr lang="en-US" dirty="0"/>
              <a:t>We need a control group (a diff-in-diff exercise</a:t>
            </a:r>
            <a:r>
              <a:rPr lang="en-US" dirty="0" smtClean="0"/>
              <a:t>)</a:t>
            </a:r>
          </a:p>
          <a:p>
            <a:pPr>
              <a:defRPr/>
            </a:pPr>
            <a:r>
              <a:rPr lang="en-US" dirty="0" err="1" smtClean="0"/>
              <a:t>Gilo</a:t>
            </a:r>
            <a:r>
              <a:rPr lang="en-US" dirty="0" smtClean="0"/>
              <a:t> and Spiegel (IJIO, 2018): if a post-entry price is a benchmark, the firm may:</a:t>
            </a:r>
          </a:p>
          <a:p>
            <a:pPr lvl="1">
              <a:defRPr/>
            </a:pPr>
            <a:r>
              <a:rPr lang="en-US" dirty="0" smtClean="0"/>
              <a:t>Lower the pre-entry price (benefit today)</a:t>
            </a:r>
          </a:p>
          <a:p>
            <a:pPr lvl="1">
              <a:defRPr/>
            </a:pPr>
            <a:r>
              <a:rPr lang="en-US" dirty="0" smtClean="0"/>
              <a:t>Raise the price post-entry (harm tomorrow)</a:t>
            </a:r>
          </a:p>
          <a:p>
            <a:pPr lvl="1">
              <a:defRPr/>
            </a:pPr>
            <a:r>
              <a:rPr lang="en-US" dirty="0" smtClean="0"/>
              <a:t>Facilitates entry</a:t>
            </a:r>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18</a:t>
            </a:fld>
            <a:endParaRPr lang="en-US" dirty="0"/>
          </a:p>
        </p:txBody>
      </p:sp>
    </p:spTree>
    <p:extLst>
      <p:ext uri="{BB962C8B-B14F-4D97-AF65-F5344CB8AC3E}">
        <p14:creationId xmlns:p14="http://schemas.microsoft.com/office/powerpoint/2010/main" val="2506306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126" y="521710"/>
            <a:ext cx="9991436" cy="1143000"/>
          </a:xfrm>
        </p:spPr>
        <p:txBody>
          <a:bodyPr/>
          <a:lstStyle/>
          <a:p>
            <a:r>
              <a:rPr lang="en-US" dirty="0" smtClean="0"/>
              <a:t>Benchmarks – the price of the same product in another market</a:t>
            </a:r>
            <a:endParaRPr lang="en-US" dirty="0"/>
          </a:p>
        </p:txBody>
      </p:sp>
      <p:sp>
        <p:nvSpPr>
          <p:cNvPr id="3" name="Content Placeholder 2"/>
          <p:cNvSpPr>
            <a:spLocks noGrp="1"/>
          </p:cNvSpPr>
          <p:nvPr>
            <p:ph idx="1"/>
          </p:nvPr>
        </p:nvSpPr>
        <p:spPr>
          <a:xfrm>
            <a:off x="1295400" y="1722585"/>
            <a:ext cx="9601200" cy="4345705"/>
          </a:xfrm>
        </p:spPr>
        <p:txBody>
          <a:bodyPr>
            <a:normAutofit/>
          </a:bodyPr>
          <a:lstStyle/>
          <a:p>
            <a:pPr>
              <a:defRPr/>
            </a:pPr>
            <a:r>
              <a:rPr lang="en-US" dirty="0" smtClean="0"/>
              <a:t>The </a:t>
            </a:r>
            <a:r>
              <a:rPr lang="en-US" dirty="0"/>
              <a:t>price of the same product in another market (geographical or other customers</a:t>
            </a:r>
            <a:r>
              <a:rPr lang="en-US" dirty="0" smtClean="0"/>
              <a:t>)</a:t>
            </a:r>
          </a:p>
          <a:p>
            <a:pPr lvl="1">
              <a:defRPr/>
            </a:pPr>
            <a:r>
              <a:rPr lang="en-US" dirty="0" smtClean="0"/>
              <a:t>British Leyland, NAPP; United Brands</a:t>
            </a:r>
          </a:p>
          <a:p>
            <a:pPr>
              <a:defRPr/>
            </a:pPr>
            <a:r>
              <a:rPr lang="en-US" dirty="0" smtClean="0"/>
              <a:t>Need to ensure that "all else is equal"</a:t>
            </a:r>
          </a:p>
          <a:p>
            <a:pPr lvl="1">
              <a:defRPr/>
            </a:pPr>
            <a:r>
              <a:rPr lang="en-US" dirty="0" smtClean="0"/>
              <a:t>e.g., costs </a:t>
            </a:r>
            <a:r>
              <a:rPr lang="en-US" dirty="0"/>
              <a:t>are the same</a:t>
            </a:r>
          </a:p>
          <a:p>
            <a:pPr lvl="1">
              <a:defRPr/>
            </a:pPr>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19</a:t>
            </a:fld>
            <a:endParaRPr lang="en-US" dirty="0"/>
          </a:p>
        </p:txBody>
      </p:sp>
    </p:spTree>
    <p:extLst>
      <p:ext uri="{BB962C8B-B14F-4D97-AF65-F5344CB8AC3E}">
        <p14:creationId xmlns:p14="http://schemas.microsoft.com/office/powerpoint/2010/main" val="33381892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EC55F9B-6F4F-41DC-B002-513206C23E2E}" type="slidenum">
              <a:rPr lang="en-US" smtClean="0"/>
              <a:pPr>
                <a:defRPr/>
              </a:pPr>
              <a:t>2</a:t>
            </a:fld>
            <a:endParaRPr lang="en-US"/>
          </a:p>
        </p:txBody>
      </p:sp>
      <p:sp>
        <p:nvSpPr>
          <p:cNvPr id="2" name="Footer Placeholder 1"/>
          <p:cNvSpPr>
            <a:spLocks noGrp="1"/>
          </p:cNvSpPr>
          <p:nvPr>
            <p:ph type="ftr" sz="quarter" idx="11"/>
          </p:nvPr>
        </p:nvSpPr>
        <p:spPr/>
        <p:txBody>
          <a:bodyPr/>
          <a:lstStyle/>
          <a:p>
            <a:pPr>
              <a:defRPr/>
            </a:pPr>
            <a:r>
              <a:rPr lang="en-US" smtClean="0"/>
              <a:t>Excessive pricing - Cambridge Symposium</a:t>
            </a:r>
            <a:endParaRPr lang="en-US"/>
          </a:p>
        </p:txBody>
      </p:sp>
      <p:pic>
        <p:nvPicPr>
          <p:cNvPr id="7" name="Picture 6"/>
          <p:cNvPicPr>
            <a:picLocks noChangeAspect="1"/>
          </p:cNvPicPr>
          <p:nvPr/>
        </p:nvPicPr>
        <p:blipFill>
          <a:blip r:embed="rId2"/>
          <a:stretch>
            <a:fillRect/>
          </a:stretch>
        </p:blipFill>
        <p:spPr>
          <a:xfrm>
            <a:off x="2562048" y="1541070"/>
            <a:ext cx="7066112" cy="4693918"/>
          </a:xfrm>
          <a:prstGeom prst="rect">
            <a:avLst/>
          </a:prstGeom>
        </p:spPr>
      </p:pic>
      <p:sp>
        <p:nvSpPr>
          <p:cNvPr id="8" name="Title 1"/>
          <p:cNvSpPr txBox="1">
            <a:spLocks/>
          </p:cNvSpPr>
          <p:nvPr/>
        </p:nvSpPr>
        <p:spPr>
          <a:xfrm>
            <a:off x="603844" y="503238"/>
            <a:ext cx="10852030" cy="1143000"/>
          </a:xfrm>
          <a:prstGeom prst="rect">
            <a:avLst/>
          </a:prstGeom>
        </p:spPr>
        <p:txBody>
          <a:bodyPr/>
          <a:lst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Arial" panose="020B0604020202020204" pitchFamily="34" charset="0"/>
              </a:defRPr>
            </a:lvl2pPr>
            <a:lvl3pPr algn="l" rtl="0" eaLnBrk="0" fontAlgn="base" hangingPunct="0">
              <a:lnSpc>
                <a:spcPct val="90000"/>
              </a:lnSpc>
              <a:spcBef>
                <a:spcPct val="0"/>
              </a:spcBef>
              <a:spcAft>
                <a:spcPct val="0"/>
              </a:spcAft>
              <a:defRPr sz="3200" b="1">
                <a:solidFill>
                  <a:schemeClr val="accent1"/>
                </a:solidFill>
                <a:latin typeface="Arial" panose="020B0604020202020204" pitchFamily="34" charset="0"/>
              </a:defRPr>
            </a:lvl3pPr>
            <a:lvl4pPr algn="l" rtl="0" eaLnBrk="0" fontAlgn="base" hangingPunct="0">
              <a:lnSpc>
                <a:spcPct val="90000"/>
              </a:lnSpc>
              <a:spcBef>
                <a:spcPct val="0"/>
              </a:spcBef>
              <a:spcAft>
                <a:spcPct val="0"/>
              </a:spcAft>
              <a:defRPr sz="3200" b="1">
                <a:solidFill>
                  <a:schemeClr val="accent1"/>
                </a:solidFill>
                <a:latin typeface="Arial" panose="020B0604020202020204" pitchFamily="34" charset="0"/>
              </a:defRPr>
            </a:lvl4pPr>
            <a:lvl5pPr algn="l" rtl="0" eaLnBrk="0" fontAlgn="base" hangingPunct="0">
              <a:lnSpc>
                <a:spcPct val="90000"/>
              </a:lnSpc>
              <a:spcBef>
                <a:spcPct val="0"/>
              </a:spcBef>
              <a:spcAft>
                <a:spcPct val="0"/>
              </a:spcAft>
              <a:defRPr sz="3200" b="1">
                <a:solidFill>
                  <a:schemeClr val="accent1"/>
                </a:solidFill>
                <a:latin typeface="Arial" panose="020B0604020202020204" pitchFamily="34" charset="0"/>
              </a:defRPr>
            </a:lvl5pPr>
            <a:lvl6pPr marL="457200" algn="l" rtl="0" fontAlgn="base">
              <a:lnSpc>
                <a:spcPct val="90000"/>
              </a:lnSpc>
              <a:spcBef>
                <a:spcPct val="0"/>
              </a:spcBef>
              <a:spcAft>
                <a:spcPct val="0"/>
              </a:spcAft>
              <a:defRPr sz="3200" b="1">
                <a:solidFill>
                  <a:schemeClr val="accent1"/>
                </a:solidFill>
                <a:latin typeface="Arial" panose="020B0604020202020204" pitchFamily="34" charset="0"/>
              </a:defRPr>
            </a:lvl6pPr>
            <a:lvl7pPr marL="914400" algn="l" rtl="0" fontAlgn="base">
              <a:lnSpc>
                <a:spcPct val="90000"/>
              </a:lnSpc>
              <a:spcBef>
                <a:spcPct val="0"/>
              </a:spcBef>
              <a:spcAft>
                <a:spcPct val="0"/>
              </a:spcAft>
              <a:defRPr sz="3200" b="1">
                <a:solidFill>
                  <a:schemeClr val="accent1"/>
                </a:solidFill>
                <a:latin typeface="Arial" panose="020B0604020202020204" pitchFamily="34" charset="0"/>
              </a:defRPr>
            </a:lvl7pPr>
            <a:lvl8pPr marL="1371600" algn="l" rtl="0" fontAlgn="base">
              <a:lnSpc>
                <a:spcPct val="90000"/>
              </a:lnSpc>
              <a:spcBef>
                <a:spcPct val="0"/>
              </a:spcBef>
              <a:spcAft>
                <a:spcPct val="0"/>
              </a:spcAft>
              <a:defRPr sz="3200" b="1">
                <a:solidFill>
                  <a:schemeClr val="accent1"/>
                </a:solidFill>
                <a:latin typeface="Arial" panose="020B0604020202020204" pitchFamily="34" charset="0"/>
              </a:defRPr>
            </a:lvl8pPr>
            <a:lvl9pPr marL="1828800" algn="l" rtl="0" fontAlgn="base">
              <a:lnSpc>
                <a:spcPct val="90000"/>
              </a:lnSpc>
              <a:spcBef>
                <a:spcPct val="0"/>
              </a:spcBef>
              <a:spcAft>
                <a:spcPct val="0"/>
              </a:spcAft>
              <a:defRPr sz="3200" b="1">
                <a:solidFill>
                  <a:schemeClr val="accent1"/>
                </a:solidFill>
                <a:latin typeface="Arial" panose="020B0604020202020204" pitchFamily="34" charset="0"/>
              </a:defRPr>
            </a:lvl9pPr>
          </a:lstStyle>
          <a:p>
            <a:r>
              <a:rPr lang="en-US" dirty="0" smtClean="0"/>
              <a:t>"</a:t>
            </a:r>
            <a:r>
              <a:rPr lang="en-US" dirty="0" err="1" smtClean="0"/>
              <a:t>Alon</a:t>
            </a:r>
            <a:r>
              <a:rPr lang="en-US" dirty="0" smtClean="0"/>
              <a:t> </a:t>
            </a:r>
            <a:r>
              <a:rPr lang="en-US" dirty="0" err="1" smtClean="0"/>
              <a:t>Ohel</a:t>
            </a:r>
            <a:r>
              <a:rPr lang="en-US" dirty="0" smtClean="0"/>
              <a:t> is chained, starved, and injured in a tunnel"</a:t>
            </a:r>
            <a:endParaRPr lang="en-US" dirty="0"/>
          </a:p>
        </p:txBody>
      </p:sp>
    </p:spTree>
    <p:extLst>
      <p:ext uri="{BB962C8B-B14F-4D97-AF65-F5344CB8AC3E}">
        <p14:creationId xmlns:p14="http://schemas.microsoft.com/office/powerpoint/2010/main" val="149446013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Benchmarks – the price of the </a:t>
            </a:r>
            <a:r>
              <a:rPr lang="en-US" dirty="0" smtClean="0"/>
              <a:t>other products </a:t>
            </a:r>
            <a:r>
              <a:rPr lang="en-US" dirty="0"/>
              <a:t>in </a:t>
            </a:r>
            <a:r>
              <a:rPr lang="en-US" dirty="0" smtClean="0"/>
              <a:t>the same market</a:t>
            </a:r>
            <a:endParaRPr lang="en-US" dirty="0"/>
          </a:p>
        </p:txBody>
      </p:sp>
      <p:sp>
        <p:nvSpPr>
          <p:cNvPr id="3" name="Content Placeholder 2"/>
          <p:cNvSpPr>
            <a:spLocks noGrp="1"/>
          </p:cNvSpPr>
          <p:nvPr>
            <p:ph idx="1"/>
          </p:nvPr>
        </p:nvSpPr>
        <p:spPr>
          <a:xfrm>
            <a:off x="1295400" y="1782618"/>
            <a:ext cx="9601200" cy="4313382"/>
          </a:xfrm>
        </p:spPr>
        <p:txBody>
          <a:bodyPr>
            <a:normAutofit fontScale="85000" lnSpcReduction="20000"/>
          </a:bodyPr>
          <a:lstStyle/>
          <a:p>
            <a:pPr>
              <a:defRPr/>
            </a:pPr>
            <a:r>
              <a:rPr lang="en-US" dirty="0"/>
              <a:t>The price of similar products</a:t>
            </a:r>
          </a:p>
          <a:p>
            <a:pPr lvl="1">
              <a:defRPr/>
            </a:pPr>
            <a:r>
              <a:rPr lang="en-US" dirty="0"/>
              <a:t>Port of </a:t>
            </a:r>
            <a:r>
              <a:rPr lang="en-US" dirty="0" smtClean="0"/>
              <a:t>Helsingborg, </a:t>
            </a:r>
            <a:r>
              <a:rPr lang="en-US" dirty="0" err="1" smtClean="0"/>
              <a:t>Gafniel</a:t>
            </a:r>
            <a:endParaRPr lang="en-US" dirty="0" smtClean="0"/>
          </a:p>
          <a:p>
            <a:pPr>
              <a:defRPr/>
            </a:pPr>
            <a:r>
              <a:rPr lang="en-US" dirty="0" smtClean="0"/>
              <a:t>Do we compare apples with apples?</a:t>
            </a:r>
          </a:p>
          <a:p>
            <a:pPr>
              <a:defRPr/>
            </a:pPr>
            <a:r>
              <a:rPr lang="en-US" dirty="0"/>
              <a:t>Two packages of a drug: A is sold at 100, B is sold at 50; is the price of A excessive?</a:t>
            </a:r>
          </a:p>
          <a:p>
            <a:pPr lvl="1">
              <a:defRPr/>
            </a:pPr>
            <a:r>
              <a:rPr lang="en-US" dirty="0"/>
              <a:t>Not if A has 80 pills and B has only 40 (same price per pill)</a:t>
            </a:r>
          </a:p>
          <a:p>
            <a:pPr lvl="1">
              <a:defRPr/>
            </a:pPr>
            <a:r>
              <a:rPr lang="en-US" dirty="0"/>
              <a:t>Not if A </a:t>
            </a:r>
            <a:r>
              <a:rPr lang="en-US" dirty="0" err="1"/>
              <a:t>a</a:t>
            </a:r>
            <a:r>
              <a:rPr lang="en-US" dirty="0"/>
              <a:t> has double dosage (same price per 1 mg of active ingredient)</a:t>
            </a:r>
          </a:p>
          <a:p>
            <a:pPr lvl="1">
              <a:defRPr/>
            </a:pPr>
            <a:r>
              <a:rPr lang="en-US" dirty="0"/>
              <a:t>Not if A is twice as effective (same price per day of treatment)</a:t>
            </a:r>
          </a:p>
          <a:p>
            <a:pPr lvl="1">
              <a:defRPr/>
            </a:pPr>
            <a:r>
              <a:rPr lang="en-US" dirty="0"/>
              <a:t>Not if A has fewer side </a:t>
            </a:r>
            <a:r>
              <a:rPr lang="en-US" dirty="0" smtClean="0"/>
              <a:t>effects</a:t>
            </a:r>
            <a:endParaRPr lang="en-US" dirty="0"/>
          </a:p>
          <a:p>
            <a:pPr>
              <a:defRPr/>
            </a:pPr>
            <a:r>
              <a:rPr lang="en-US" dirty="0" smtClean="0"/>
              <a:t>The dominant firm's product must be different in some way than the benchmark, otherwise it will not be dominant</a:t>
            </a:r>
          </a:p>
          <a:p>
            <a:pPr>
              <a:defRPr/>
            </a:pPr>
            <a:r>
              <a:rPr lang="en-US" dirty="0" smtClean="0"/>
              <a:t>If the dominant firm's product is preferred, it must give </a:t>
            </a:r>
            <a:r>
              <a:rPr lang="en-US" dirty="0"/>
              <a:t>consumers a higher </a:t>
            </a:r>
            <a:r>
              <a:rPr lang="en-US" dirty="0" smtClean="0"/>
              <a:t>surplus</a:t>
            </a:r>
          </a:p>
          <a:p>
            <a:pPr>
              <a:defRPr/>
            </a:pPr>
            <a:r>
              <a:rPr lang="en-US" dirty="0" smtClean="0"/>
              <a:t>What matters is CS not p!</a:t>
            </a:r>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20</a:t>
            </a:fld>
            <a:endParaRPr lang="en-US" dirty="0"/>
          </a:p>
        </p:txBody>
      </p:sp>
    </p:spTree>
    <p:extLst>
      <p:ext uri="{BB962C8B-B14F-4D97-AF65-F5344CB8AC3E}">
        <p14:creationId xmlns:p14="http://schemas.microsoft.com/office/powerpoint/2010/main" val="31169530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Regulation and fairness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567155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failure</a:t>
            </a:r>
            <a:endParaRPr lang="en-US" dirty="0"/>
          </a:p>
        </p:txBody>
      </p:sp>
      <p:sp>
        <p:nvSpPr>
          <p:cNvPr id="3" name="Content Placeholder 2"/>
          <p:cNvSpPr>
            <a:spLocks noGrp="1"/>
          </p:cNvSpPr>
          <p:nvPr>
            <p:ph idx="1"/>
          </p:nvPr>
        </p:nvSpPr>
        <p:spPr>
          <a:xfrm>
            <a:off x="785092" y="1981199"/>
            <a:ext cx="10631054" cy="4109049"/>
          </a:xfrm>
        </p:spPr>
        <p:txBody>
          <a:bodyPr/>
          <a:lstStyle/>
          <a:p>
            <a:r>
              <a:rPr lang="en-US" dirty="0" smtClean="0"/>
              <a:t>Excessive pricing applies when a firm is in a dominant position: competition is not effective</a:t>
            </a:r>
          </a:p>
          <a:p>
            <a:r>
              <a:rPr lang="en-US" dirty="0" smtClean="0"/>
              <a:t>The solution is to regulate: we have a long tradition and a large literature on regulation</a:t>
            </a:r>
          </a:p>
          <a:p>
            <a:r>
              <a:rPr lang="en-US" dirty="0" smtClean="0"/>
              <a:t>But what if regulation fails?</a:t>
            </a:r>
          </a:p>
          <a:p>
            <a:pPr lvl="1"/>
            <a:r>
              <a:rPr lang="en-US" dirty="0" smtClean="0"/>
              <a:t>Aspen in Italy</a:t>
            </a:r>
          </a:p>
          <a:p>
            <a:pPr lvl="1"/>
            <a:r>
              <a:rPr lang="en-US" dirty="0" err="1" smtClean="0"/>
              <a:t>Tnuva</a:t>
            </a:r>
            <a:r>
              <a:rPr lang="en-US" dirty="0" smtClean="0"/>
              <a:t> in Israel</a:t>
            </a:r>
          </a:p>
          <a:p>
            <a:pPr lvl="1"/>
            <a:r>
              <a:rPr lang="en-US" dirty="0" err="1" smtClean="0"/>
              <a:t>Debranding</a:t>
            </a:r>
            <a:r>
              <a:rPr lang="en-US" dirty="0" smtClean="0"/>
              <a:t> in the UK (why not change the regulation?)</a:t>
            </a:r>
          </a:p>
          <a:p>
            <a:r>
              <a:rPr lang="en-US" dirty="0" smtClean="0"/>
              <a:t>Excessive pricing is "regulation of last resort"</a:t>
            </a:r>
          </a:p>
          <a:p>
            <a:r>
              <a:rPr lang="en-US" dirty="0" smtClean="0"/>
              <a:t>What matters in the end is social welfare and the protection of the weakest people</a:t>
            </a:r>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22</a:t>
            </a:fld>
            <a:endParaRPr lang="en-US" dirty="0"/>
          </a:p>
        </p:txBody>
      </p:sp>
    </p:spTree>
    <p:extLst>
      <p:ext uri="{BB962C8B-B14F-4D97-AF65-F5344CB8AC3E}">
        <p14:creationId xmlns:p14="http://schemas.microsoft.com/office/powerpoint/2010/main" val="28296973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Fairness perceptions</a:t>
            </a:r>
            <a:endParaRPr lang="en-US" dirty="0"/>
          </a:p>
        </p:txBody>
      </p:sp>
      <p:sp>
        <p:nvSpPr>
          <p:cNvPr id="3" name="Content Placeholder 2"/>
          <p:cNvSpPr>
            <a:spLocks noGrp="1"/>
          </p:cNvSpPr>
          <p:nvPr>
            <p:ph idx="1"/>
          </p:nvPr>
        </p:nvSpPr>
        <p:spPr>
          <a:xfrm>
            <a:off x="1119911" y="1981199"/>
            <a:ext cx="10037618" cy="3985491"/>
          </a:xfrm>
        </p:spPr>
        <p:txBody>
          <a:bodyPr/>
          <a:lstStyle/>
          <a:p>
            <a:r>
              <a:rPr lang="en-US" dirty="0" err="1"/>
              <a:t>Kahneman</a:t>
            </a:r>
            <a:r>
              <a:rPr lang="en-US" dirty="0"/>
              <a:t>, </a:t>
            </a:r>
            <a:r>
              <a:rPr lang="en-US" dirty="0" err="1" smtClean="0"/>
              <a:t>Knetsch</a:t>
            </a:r>
            <a:r>
              <a:rPr lang="en-US" dirty="0" smtClean="0"/>
              <a:t>, and </a:t>
            </a:r>
            <a:r>
              <a:rPr lang="en-US" dirty="0" err="1" smtClean="0"/>
              <a:t>Thaler</a:t>
            </a:r>
            <a:r>
              <a:rPr lang="en-US" dirty="0" smtClean="0"/>
              <a:t> (AER, 1986, JB, 1986)</a:t>
            </a:r>
          </a:p>
          <a:p>
            <a:pPr lvl="1"/>
            <a:r>
              <a:rPr lang="en-US" dirty="0" smtClean="0"/>
              <a:t>Subjects believe that it </a:t>
            </a:r>
            <a:r>
              <a:rPr lang="en-US" dirty="0"/>
              <a:t>is unfair to exploit shifts in demand by raising prices or cutting </a:t>
            </a:r>
            <a:r>
              <a:rPr lang="en-US" dirty="0" smtClean="0"/>
              <a:t>wages</a:t>
            </a:r>
          </a:p>
          <a:p>
            <a:pPr lvl="1"/>
            <a:r>
              <a:rPr lang="en-US" dirty="0" smtClean="0"/>
              <a:t>It </a:t>
            </a:r>
            <a:r>
              <a:rPr lang="en-US" dirty="0"/>
              <a:t>is </a:t>
            </a:r>
            <a:r>
              <a:rPr lang="en-US" dirty="0" smtClean="0"/>
              <a:t>acceptable for </a:t>
            </a:r>
            <a:r>
              <a:rPr lang="en-US" dirty="0"/>
              <a:t>a firm to raise prices (or cut wages) </a:t>
            </a:r>
            <a:r>
              <a:rPr lang="en-US" dirty="0" smtClean="0"/>
              <a:t>when profits </a:t>
            </a:r>
            <a:r>
              <a:rPr lang="en-US" dirty="0"/>
              <a:t>are </a:t>
            </a:r>
            <a:r>
              <a:rPr lang="en-US" dirty="0" smtClean="0"/>
              <a:t>threatened and </a:t>
            </a:r>
            <a:r>
              <a:rPr lang="en-US" dirty="0"/>
              <a:t>to </a:t>
            </a:r>
            <a:r>
              <a:rPr lang="en-US" dirty="0" smtClean="0"/>
              <a:t>maintain prices </a:t>
            </a:r>
            <a:r>
              <a:rPr lang="en-US" dirty="0"/>
              <a:t>when costs </a:t>
            </a:r>
            <a:r>
              <a:rPr lang="en-US" dirty="0" smtClean="0"/>
              <a:t>diminish</a:t>
            </a:r>
          </a:p>
          <a:p>
            <a:pPr lvl="1"/>
            <a:r>
              <a:rPr lang="en-US" dirty="0" smtClean="0">
                <a:solidFill>
                  <a:srgbClr val="FF0000"/>
                </a:solidFill>
              </a:rPr>
              <a:t>"fairness </a:t>
            </a:r>
            <a:r>
              <a:rPr lang="en-US" dirty="0">
                <a:solidFill>
                  <a:srgbClr val="FF0000"/>
                </a:solidFill>
              </a:rPr>
              <a:t>rules are not </a:t>
            </a:r>
            <a:r>
              <a:rPr lang="en-US" dirty="0" smtClean="0">
                <a:solidFill>
                  <a:srgbClr val="FF0000"/>
                </a:solidFill>
              </a:rPr>
              <a:t>describable </a:t>
            </a:r>
            <a:r>
              <a:rPr lang="en-US" dirty="0">
                <a:solidFill>
                  <a:srgbClr val="FF0000"/>
                </a:solidFill>
              </a:rPr>
              <a:t>by the standard economic model or by a simple cost-plus rule of thumb. Instead, judgments of fairness are influenced by framing and other factors considered irrelevant in most economic </a:t>
            </a:r>
            <a:r>
              <a:rPr lang="en-US" dirty="0" smtClean="0">
                <a:solidFill>
                  <a:srgbClr val="FF0000"/>
                </a:solidFill>
              </a:rPr>
              <a:t>treatments"</a:t>
            </a:r>
            <a:r>
              <a:rPr lang="en-US" dirty="0" smtClean="0"/>
              <a:t> </a:t>
            </a:r>
          </a:p>
          <a:p>
            <a:r>
              <a:rPr lang="en-US" dirty="0" smtClean="0"/>
              <a:t>Rubinstein (an experiment on Games and Behavior):</a:t>
            </a:r>
          </a:p>
          <a:p>
            <a:pPr lvl="1"/>
            <a:r>
              <a:rPr lang="en-US" dirty="0" smtClean="0"/>
              <a:t>A buyer with WTP 100 buys from a seller with cost 20; which price is fair?</a:t>
            </a:r>
          </a:p>
          <a:p>
            <a:pPr lvl="1"/>
            <a:r>
              <a:rPr lang="en-US" dirty="0" smtClean="0"/>
              <a:t>27% believe it is 20-21, 25% believe it is 50-60, and 23% believes it is 100</a:t>
            </a:r>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23</a:t>
            </a:fld>
            <a:endParaRPr lang="en-US" dirty="0"/>
          </a:p>
        </p:txBody>
      </p:sp>
    </p:spTree>
    <p:extLst>
      <p:ext uri="{BB962C8B-B14F-4D97-AF65-F5344CB8AC3E}">
        <p14:creationId xmlns:p14="http://schemas.microsoft.com/office/powerpoint/2010/main" val="18087456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45" y="1909346"/>
            <a:ext cx="9919100" cy="3383280"/>
          </a:xfrm>
        </p:spPr>
        <p:txBody>
          <a:bodyPr/>
          <a:lstStyle/>
          <a:p>
            <a:r>
              <a:rPr lang="en-US" dirty="0" smtClean="0"/>
              <a:t>The Israeli experience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2373094"/>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summary of the experience in different countries</a:t>
            </a:r>
            <a:endParaRPr lang="en-US" dirty="0"/>
          </a:p>
        </p:txBody>
      </p:sp>
      <p:sp>
        <p:nvSpPr>
          <p:cNvPr id="3" name="Content Placeholder 2"/>
          <p:cNvSpPr>
            <a:spLocks noGrp="1"/>
          </p:cNvSpPr>
          <p:nvPr>
            <p:ph idx="1"/>
          </p:nvPr>
        </p:nvSpPr>
        <p:spPr>
          <a:xfrm>
            <a:off x="1006764" y="1750294"/>
            <a:ext cx="10372436" cy="3810000"/>
          </a:xfrm>
        </p:spPr>
        <p:txBody>
          <a:bodyPr/>
          <a:lstStyle/>
          <a:p>
            <a:r>
              <a:rPr lang="en-US" dirty="0"/>
              <a:t>A summary of the Israeli experience, as well as </a:t>
            </a:r>
            <a:r>
              <a:rPr lang="en-US" dirty="0" smtClean="0"/>
              <a:t>of </a:t>
            </a:r>
            <a:r>
              <a:rPr lang="en-US" dirty="0"/>
              <a:t>other countries, appears in </a:t>
            </a:r>
            <a:r>
              <a:rPr lang="en-US" altLang="en-US" dirty="0"/>
              <a:t>“Excessive Pricing and Competition Law Enforcement,” </a:t>
            </a:r>
            <a:r>
              <a:rPr lang="en-US" altLang="en-US" dirty="0" err="1"/>
              <a:t>Katsoulacos</a:t>
            </a:r>
            <a:r>
              <a:rPr lang="en-US" altLang="en-US" dirty="0"/>
              <a:t> and Jenny (Eds.), 2018</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25</a:t>
            </a:fld>
            <a:endParaRPr lang="en-US" dirty="0"/>
          </a:p>
        </p:txBody>
      </p:sp>
      <p:pic>
        <p:nvPicPr>
          <p:cNvPr id="6" name="Picture 2" descr="https://elibrarycenter.com/wp-content/uploads/2018/10/41XtqI7s2s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1309" y="2463863"/>
            <a:ext cx="2408379" cy="36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980516"/>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Israeli experience</a:t>
            </a:r>
            <a:endParaRPr lang="en-US" dirty="0"/>
          </a:p>
        </p:txBody>
      </p:sp>
      <p:sp>
        <p:nvSpPr>
          <p:cNvPr id="3" name="Content Placeholder 2"/>
          <p:cNvSpPr>
            <a:spLocks noGrp="1"/>
          </p:cNvSpPr>
          <p:nvPr>
            <p:ph idx="1"/>
          </p:nvPr>
        </p:nvSpPr>
        <p:spPr>
          <a:xfrm>
            <a:off x="1193801" y="1981199"/>
            <a:ext cx="9889836" cy="4170219"/>
          </a:xfrm>
        </p:spPr>
        <p:txBody>
          <a:bodyPr>
            <a:normAutofit fontScale="92500" lnSpcReduction="20000"/>
          </a:bodyPr>
          <a:lstStyle/>
          <a:p>
            <a:r>
              <a:rPr lang="en-US" dirty="0" smtClean="0"/>
              <a:t>The IAA published guidelines 14/1 "The prohibition of excessive pricing by a monopolist"</a:t>
            </a:r>
          </a:p>
          <a:p>
            <a:r>
              <a:rPr lang="en-US" dirty="0" smtClean="0"/>
              <a:t>Following the guidelines, a tsunami of class actions: hard and soft cheese</a:t>
            </a:r>
            <a:r>
              <a:rPr lang="en-US" dirty="0"/>
              <a:t>, </a:t>
            </a:r>
            <a:r>
              <a:rPr lang="en-US" dirty="0" smtClean="0"/>
              <a:t>heavy cream, dairy </a:t>
            </a:r>
            <a:r>
              <a:rPr lang="en-US" dirty="0"/>
              <a:t>desserts, cocoa powder, green tea, margarine, instant coffee, </a:t>
            </a:r>
            <a:r>
              <a:rPr lang="en-US" dirty="0" smtClean="0"/>
              <a:t>coca powder, coca cola</a:t>
            </a:r>
            <a:r>
              <a:rPr lang="en-US" dirty="0"/>
              <a:t>, Israeli couscous, </a:t>
            </a:r>
            <a:r>
              <a:rPr lang="en-US" dirty="0" smtClean="0"/>
              <a:t>cigarettes…</a:t>
            </a:r>
          </a:p>
          <a:p>
            <a:r>
              <a:rPr lang="en-US" dirty="0" smtClean="0"/>
              <a:t>Three </a:t>
            </a:r>
            <a:r>
              <a:rPr lang="en-US" dirty="0"/>
              <a:t>cases went all the way to the supreme </a:t>
            </a:r>
            <a:r>
              <a:rPr lang="en-US" dirty="0" smtClean="0"/>
              <a:t>court</a:t>
            </a:r>
          </a:p>
          <a:p>
            <a:pPr lvl="1"/>
            <a:r>
              <a:rPr lang="en-US" dirty="0" err="1" smtClean="0"/>
              <a:t>Gafniel</a:t>
            </a:r>
            <a:r>
              <a:rPr lang="en-US" dirty="0" smtClean="0"/>
              <a:t> (Coca Cola 1.5 litter)</a:t>
            </a:r>
          </a:p>
          <a:p>
            <a:pPr lvl="1"/>
            <a:r>
              <a:rPr lang="en-US" dirty="0" err="1" smtClean="0"/>
              <a:t>Naor</a:t>
            </a:r>
            <a:r>
              <a:rPr lang="en-US" dirty="0" smtClean="0"/>
              <a:t> (Cottage cheese)</a:t>
            </a:r>
          </a:p>
          <a:p>
            <a:pPr lvl="1"/>
            <a:r>
              <a:rPr lang="en-US" dirty="0" smtClean="0"/>
              <a:t>The Israeli Consumer Council (Hard cheese)  </a:t>
            </a:r>
          </a:p>
          <a:p>
            <a:r>
              <a:rPr lang="en-US" dirty="0"/>
              <a:t>The Supreme </a:t>
            </a:r>
            <a:r>
              <a:rPr lang="en-US" dirty="0" smtClean="0"/>
              <a:t>court in </a:t>
            </a:r>
            <a:r>
              <a:rPr lang="en-US" dirty="0" err="1" smtClean="0"/>
              <a:t>Naor</a:t>
            </a:r>
            <a:r>
              <a:rPr lang="en-US" dirty="0" smtClean="0"/>
              <a:t>, </a:t>
            </a:r>
            <a:r>
              <a:rPr lang="en-US" dirty="0"/>
              <a:t>March 2023: "The courts must take a </a:t>
            </a:r>
            <a:r>
              <a:rPr lang="en-US" dirty="0">
                <a:solidFill>
                  <a:srgbClr val="FF0000"/>
                </a:solidFill>
              </a:rPr>
              <a:t>particularly careful and restrained approach</a:t>
            </a:r>
            <a:r>
              <a:rPr lang="en-US" dirty="0"/>
              <a:t>, when they come to decide on a class action regarding the claim of setting an extremely high and unfair price</a:t>
            </a:r>
            <a:r>
              <a:rPr lang="en-US" dirty="0" smtClean="0"/>
              <a:t>"</a:t>
            </a:r>
          </a:p>
          <a:p>
            <a:r>
              <a:rPr lang="en-US" dirty="0" smtClean="0"/>
              <a:t>Class actions have an advantage if the plaintiff information that the antitrust authority does not have; otherwise why do we need them? </a:t>
            </a:r>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26</a:t>
            </a:fld>
            <a:endParaRPr lang="en-US" dirty="0"/>
          </a:p>
        </p:txBody>
      </p:sp>
    </p:spTree>
    <p:extLst>
      <p:ext uri="{BB962C8B-B14F-4D97-AF65-F5344CB8AC3E}">
        <p14:creationId xmlns:p14="http://schemas.microsoft.com/office/powerpoint/2010/main" val="4701331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94002"/>
            <a:ext cx="9601200" cy="799089"/>
          </a:xfrm>
        </p:spPr>
        <p:txBody>
          <a:bodyPr/>
          <a:lstStyle/>
          <a:p>
            <a:r>
              <a:rPr lang="en-US" dirty="0" err="1" smtClean="0"/>
              <a:t>Gafinel</a:t>
            </a:r>
            <a:r>
              <a:rPr lang="en-US" dirty="0" smtClean="0"/>
              <a:t> (Coca Cola 1.5 liter)</a:t>
            </a:r>
            <a:endParaRPr lang="en-US" dirty="0"/>
          </a:p>
        </p:txBody>
      </p:sp>
      <p:sp>
        <p:nvSpPr>
          <p:cNvPr id="3" name="Content Placeholder 2"/>
          <p:cNvSpPr>
            <a:spLocks noGrp="1"/>
          </p:cNvSpPr>
          <p:nvPr>
            <p:ph idx="1"/>
          </p:nvPr>
        </p:nvSpPr>
        <p:spPr>
          <a:xfrm>
            <a:off x="793630" y="1281403"/>
            <a:ext cx="10644995" cy="4005894"/>
          </a:xfrm>
        </p:spPr>
        <p:txBody>
          <a:bodyPr>
            <a:normAutofit fontScale="92500" lnSpcReduction="20000"/>
          </a:bodyPr>
          <a:lstStyle/>
          <a:p>
            <a:pPr>
              <a:defRPr/>
            </a:pPr>
            <a:r>
              <a:rPr lang="en-US" dirty="0"/>
              <a:t>The expert for the plaintiff argued that in the late 1980’s the price of Coca Cola was under price control and since deregulation it has increased by 350% (but forgot to mention that inflation rose since then by 462%...)</a:t>
            </a:r>
          </a:p>
          <a:p>
            <a:pPr>
              <a:defRPr/>
            </a:pPr>
            <a:r>
              <a:rPr lang="en-US" dirty="0"/>
              <a:t>The </a:t>
            </a:r>
            <a:r>
              <a:rPr lang="en-US" dirty="0" smtClean="0"/>
              <a:t>real price </a:t>
            </a:r>
            <a:r>
              <a:rPr lang="en-US" dirty="0"/>
              <a:t>(adjusted for inflation) is in blue and the regulated price from 1987 </a:t>
            </a:r>
            <a:r>
              <a:rPr lang="en-US" dirty="0" smtClean="0"/>
              <a:t>adjusted </a:t>
            </a:r>
            <a:r>
              <a:rPr lang="en-US" dirty="0"/>
              <a:t>for inflation is in </a:t>
            </a:r>
            <a:r>
              <a:rPr lang="en-US" dirty="0" smtClean="0"/>
              <a:t>orange</a:t>
            </a:r>
            <a:endParaRPr lang="en-US" dirty="0"/>
          </a:p>
          <a:p>
            <a:endParaRPr lang="en-US" dirty="0" smtClean="0"/>
          </a:p>
          <a:p>
            <a:pPr marL="0" indent="0">
              <a:buNone/>
            </a:pPr>
            <a:endParaRPr lang="en-US" dirty="0" smtClean="0"/>
          </a:p>
          <a:p>
            <a:endParaRPr lang="en-US" dirty="0"/>
          </a:p>
          <a:p>
            <a:endParaRPr lang="en-US" dirty="0" smtClean="0"/>
          </a:p>
          <a:p>
            <a:endParaRPr lang="en-US" dirty="0"/>
          </a:p>
          <a:p>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27</a:t>
            </a:fld>
            <a:endParaRPr lang="en-US" dirty="0"/>
          </a:p>
        </p:txBody>
      </p:sp>
      <p:pic>
        <p:nvPicPr>
          <p:cNvPr id="6"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673" y="2780144"/>
            <a:ext cx="5417127" cy="3336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69909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43023"/>
            <a:ext cx="9601200" cy="1143000"/>
          </a:xfrm>
        </p:spPr>
        <p:txBody>
          <a:bodyPr/>
          <a:lstStyle/>
          <a:p>
            <a:r>
              <a:rPr lang="en-US" dirty="0" err="1"/>
              <a:t>Gafinel</a:t>
            </a:r>
            <a:r>
              <a:rPr lang="en-US" dirty="0"/>
              <a:t> (Coca Cola 1.5 liter</a:t>
            </a:r>
            <a:r>
              <a:rPr lang="en-US" dirty="0" smtClean="0"/>
              <a:t>)</a:t>
            </a:r>
            <a:endParaRPr lang="en-US" dirty="0"/>
          </a:p>
        </p:txBody>
      </p:sp>
      <p:sp>
        <p:nvSpPr>
          <p:cNvPr id="3" name="Content Placeholder 2"/>
          <p:cNvSpPr>
            <a:spLocks noGrp="1"/>
          </p:cNvSpPr>
          <p:nvPr>
            <p:ph idx="1"/>
          </p:nvPr>
        </p:nvSpPr>
        <p:spPr>
          <a:xfrm>
            <a:off x="1295400" y="1467461"/>
            <a:ext cx="9601200" cy="4822505"/>
          </a:xfrm>
        </p:spPr>
        <p:txBody>
          <a:bodyPr>
            <a:normAutofit/>
          </a:bodyPr>
          <a:lstStyle/>
          <a:p>
            <a:r>
              <a:rPr lang="en-US" dirty="0" smtClean="0"/>
              <a:t>The class action was certified because Coca </a:t>
            </a:r>
            <a:r>
              <a:rPr lang="en-US" dirty="0"/>
              <a:t>Cola 1.5 liter is more expensive than Pepsi Cola and RC Cola</a:t>
            </a:r>
          </a:p>
          <a:p>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The </a:t>
            </a:r>
            <a:r>
              <a:rPr lang="en-US" dirty="0"/>
              <a:t>Supreme court, July 2022: "Excessive price cases must be </a:t>
            </a:r>
            <a:r>
              <a:rPr lang="en-US" dirty="0">
                <a:solidFill>
                  <a:srgbClr val="FF0000"/>
                </a:solidFill>
              </a:rPr>
              <a:t>interpreted with extreme caution</a:t>
            </a:r>
            <a:r>
              <a:rPr lang="en-US" dirty="0"/>
              <a:t>, and </a:t>
            </a:r>
            <a:r>
              <a:rPr lang="en-US" dirty="0">
                <a:solidFill>
                  <a:srgbClr val="FF0000"/>
                </a:solidFill>
              </a:rPr>
              <a:t>only in clear cases</a:t>
            </a:r>
            <a:r>
              <a:rPr lang="en-US" dirty="0"/>
              <a:t> of consumer </a:t>
            </a:r>
            <a:r>
              <a:rPr lang="en-US" dirty="0">
                <a:solidFill>
                  <a:srgbClr val="FF0000"/>
                </a:solidFill>
              </a:rPr>
              <a:t>exploitation "stabbing the eye and clear to all</a:t>
            </a:r>
            <a:r>
              <a:rPr lang="en-US" dirty="0" smtClean="0">
                <a:solidFill>
                  <a:srgbClr val="FF0000"/>
                </a:solidFill>
              </a:rPr>
              <a:t>."</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28</a:t>
            </a:fld>
            <a:endParaRPr lang="en-US" dirty="0"/>
          </a:p>
        </p:txBody>
      </p:sp>
      <p:pic>
        <p:nvPicPr>
          <p:cNvPr id="1026"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653" y="2130115"/>
            <a:ext cx="5079574" cy="304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45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Naor</a:t>
            </a:r>
            <a:r>
              <a:rPr lang="en-US" dirty="0" smtClean="0"/>
              <a:t> (Cottage cheese)</a:t>
            </a:r>
            <a:endParaRPr lang="en-US" dirty="0"/>
          </a:p>
        </p:txBody>
      </p:sp>
      <p:sp>
        <p:nvSpPr>
          <p:cNvPr id="3" name="Content Placeholder 2"/>
          <p:cNvSpPr>
            <a:spLocks noGrp="1"/>
          </p:cNvSpPr>
          <p:nvPr>
            <p:ph idx="1"/>
          </p:nvPr>
        </p:nvSpPr>
        <p:spPr/>
        <p:txBody>
          <a:bodyPr/>
          <a:lstStyle/>
          <a:p>
            <a:r>
              <a:rPr lang="en-US" dirty="0" smtClean="0"/>
              <a:t>The district court found that the price of cottage </a:t>
            </a:r>
            <a:r>
              <a:rPr lang="en-US" dirty="0"/>
              <a:t>cheese is </a:t>
            </a:r>
            <a:r>
              <a:rPr lang="en-US" dirty="0" smtClean="0"/>
              <a:t>excessive based on 3 comparisons: </a:t>
            </a:r>
          </a:p>
          <a:p>
            <a:pPr lvl="1"/>
            <a:r>
              <a:rPr lang="en-US" dirty="0" smtClean="0"/>
              <a:t>Price decrease after consumer boycott in June 2011 (from 6.97 before to 5.62 after)</a:t>
            </a:r>
          </a:p>
          <a:p>
            <a:pPr lvl="1"/>
            <a:r>
              <a:rPr lang="en-US" dirty="0" smtClean="0"/>
              <a:t>Price cost margins (19.8%-22%)</a:t>
            </a:r>
          </a:p>
          <a:p>
            <a:pPr lvl="1"/>
            <a:r>
              <a:rPr lang="en-US" dirty="0" smtClean="0"/>
              <a:t>Comparison with the profitability of foreign dairies (12.1% on average)</a:t>
            </a:r>
          </a:p>
          <a:p>
            <a:r>
              <a:rPr lang="en-US" dirty="0" smtClean="0"/>
              <a:t>Damages were computed based on the finding that the </a:t>
            </a:r>
            <a:r>
              <a:rPr lang="en-US" dirty="0"/>
              <a:t>profitability on cottage cheese was above </a:t>
            </a:r>
            <a:r>
              <a:rPr lang="en-US" dirty="0" smtClean="0"/>
              <a:t>the profitability of </a:t>
            </a:r>
            <a:r>
              <a:rPr lang="en-US" dirty="0"/>
              <a:t>Kraft </a:t>
            </a:r>
            <a:r>
              <a:rPr lang="en-US" dirty="0" smtClean="0"/>
              <a:t>Foods by 1%-3.5%</a:t>
            </a:r>
            <a:endParaRPr lang="en-US" dirty="0"/>
          </a:p>
          <a:p>
            <a:r>
              <a:rPr lang="en-US" dirty="0"/>
              <a:t>The Supreme court, March 2023: "The courts must take a </a:t>
            </a:r>
            <a:r>
              <a:rPr lang="en-US" dirty="0">
                <a:solidFill>
                  <a:srgbClr val="FF0000"/>
                </a:solidFill>
              </a:rPr>
              <a:t>particularly careful and restrained approach</a:t>
            </a:r>
            <a:r>
              <a:rPr lang="en-US" dirty="0"/>
              <a:t>, when they come to decide on a class action regarding the claim of setting an extremely high and unfair price</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29</a:t>
            </a:fld>
            <a:endParaRPr lang="en-US" dirty="0"/>
          </a:p>
        </p:txBody>
      </p:sp>
    </p:spTree>
    <p:extLst>
      <p:ext uri="{BB962C8B-B14F-4D97-AF65-F5344CB8AC3E}">
        <p14:creationId xmlns:p14="http://schemas.microsoft.com/office/powerpoint/2010/main" val="37381510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102</a:t>
            </a:r>
            <a:endParaRPr lang="en-US" dirty="0"/>
          </a:p>
        </p:txBody>
      </p:sp>
      <p:sp>
        <p:nvSpPr>
          <p:cNvPr id="3" name="Content Placeholder 2"/>
          <p:cNvSpPr>
            <a:spLocks noGrp="1"/>
          </p:cNvSpPr>
          <p:nvPr>
            <p:ph idx="1"/>
          </p:nvPr>
        </p:nvSpPr>
        <p:spPr>
          <a:xfrm>
            <a:off x="1295400" y="1733909"/>
            <a:ext cx="9601200" cy="4442604"/>
          </a:xfrm>
        </p:spPr>
        <p:txBody>
          <a:bodyPr>
            <a:normAutofit lnSpcReduction="10000"/>
          </a:bodyPr>
          <a:lstStyle/>
          <a:p>
            <a:r>
              <a:rPr lang="en-US" dirty="0"/>
              <a:t>Any abuse by one or more undertakings of a dominant position within the internal market or in a substantial part of it shall be prohibited as incompatible with the internal market in so far as it may affect trade between Member States.</a:t>
            </a:r>
          </a:p>
          <a:p>
            <a:r>
              <a:rPr lang="en-US" dirty="0"/>
              <a:t>Such abuse may, in particular, consist in:</a:t>
            </a:r>
          </a:p>
          <a:p>
            <a:r>
              <a:rPr lang="en-US" dirty="0"/>
              <a:t>(a) directly or indirectly imposing unfair purchase or selling prices or other unfair trading conditions;</a:t>
            </a:r>
          </a:p>
          <a:p>
            <a:r>
              <a:rPr lang="en-US" dirty="0"/>
              <a:t>(b) limiting production, markets or technical development to the prejudice of consumers;</a:t>
            </a:r>
          </a:p>
          <a:p>
            <a:r>
              <a:rPr lang="en-US" dirty="0"/>
              <a:t>(c) applying dissimilar conditions to equivalent transactions with other trading parties, thereby placing them at a competitive disadvantage;</a:t>
            </a:r>
          </a:p>
          <a:p>
            <a:r>
              <a:rPr lang="en-US" dirty="0"/>
              <a:t>(d) making the conclusion of contracts subject to acceptance by the other parties of supplementary obligations which, by their nature or according to commercial usage, have no connection with the subject of such contracts</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3</a:t>
            </a:fld>
            <a:endParaRPr lang="en-US" dirty="0"/>
          </a:p>
        </p:txBody>
      </p:sp>
    </p:spTree>
    <p:extLst>
      <p:ext uri="{BB962C8B-B14F-4D97-AF65-F5344CB8AC3E}">
        <p14:creationId xmlns:p14="http://schemas.microsoft.com/office/powerpoint/2010/main" val="1457808043"/>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UK pharma cases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4109267"/>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Phenytoin</a:t>
            </a:r>
          </a:p>
        </p:txBody>
      </p:sp>
      <p:sp>
        <p:nvSpPr>
          <p:cNvPr id="3" name="Content Placeholder 2"/>
          <p:cNvSpPr>
            <a:spLocks noGrp="1"/>
          </p:cNvSpPr>
          <p:nvPr>
            <p:ph idx="1"/>
          </p:nvPr>
        </p:nvSpPr>
        <p:spPr>
          <a:xfrm>
            <a:off x="1295400" y="1696536"/>
            <a:ext cx="9601200" cy="3810000"/>
          </a:xfrm>
        </p:spPr>
        <p:txBody>
          <a:bodyPr/>
          <a:lstStyle/>
          <a:p>
            <a:r>
              <a:rPr lang="en-GB" dirty="0"/>
              <a:t>100mg phenytoin sodium </a:t>
            </a:r>
            <a:r>
              <a:rPr lang="en-GB" dirty="0" smtClean="0"/>
              <a:t>capsule, price </a:t>
            </a:r>
            <a:r>
              <a:rPr lang="en-GB" dirty="0"/>
              <a:t>per pack of 84 </a:t>
            </a:r>
            <a:r>
              <a:rPr lang="en-GB" dirty="0" smtClean="0"/>
              <a:t>capsules</a:t>
            </a:r>
          </a:p>
          <a:p>
            <a:r>
              <a:rPr lang="en-GB" dirty="0" smtClean="0"/>
              <a:t>Sep 2012: </a:t>
            </a:r>
            <a:r>
              <a:rPr lang="en-GB" dirty="0" err="1" smtClean="0"/>
              <a:t>debranding</a:t>
            </a:r>
            <a:r>
              <a:rPr lang="en-GB" dirty="0" smtClean="0"/>
              <a:t> </a:t>
            </a: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31</a:t>
            </a:fld>
            <a:endParaRPr lang="en-US" dirty="0"/>
          </a:p>
        </p:txBody>
      </p:sp>
      <p:pic>
        <p:nvPicPr>
          <p:cNvPr id="6" name="Content Placeholder 5"/>
          <p:cNvPicPr>
            <a:picLocks/>
          </p:cNvPicPr>
          <p:nvPr/>
        </p:nvPicPr>
        <p:blipFill>
          <a:blip r:embed="rId2"/>
          <a:stretch>
            <a:fillRect/>
          </a:stretch>
        </p:blipFill>
        <p:spPr bwMode="auto">
          <a:xfrm>
            <a:off x="2944939" y="2639682"/>
            <a:ext cx="6043784" cy="3453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504219" y="3057237"/>
            <a:ext cx="2069797" cy="369332"/>
          </a:xfrm>
          <a:prstGeom prst="rect">
            <a:avLst/>
          </a:prstGeom>
          <a:noFill/>
        </p:spPr>
        <p:txBody>
          <a:bodyPr wrap="none" rtlCol="0">
            <a:spAutoFit/>
          </a:bodyPr>
          <a:lstStyle/>
          <a:p>
            <a:r>
              <a:rPr lang="en-US" dirty="0" smtClean="0"/>
              <a:t>From £2.21 to £51</a:t>
            </a:r>
            <a:endParaRPr lang="en-US" dirty="0"/>
          </a:p>
        </p:txBody>
      </p:sp>
    </p:spTree>
    <p:extLst>
      <p:ext uri="{BB962C8B-B14F-4D97-AF65-F5344CB8AC3E}">
        <p14:creationId xmlns:p14="http://schemas.microsoft.com/office/powerpoint/2010/main" val="1618661399"/>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
            </a:r>
            <a:r>
              <a:rPr lang="en-GB" dirty="0" err="1" smtClean="0"/>
              <a:t>iothyronine</a:t>
            </a:r>
            <a:endParaRPr lang="en-US" dirty="0"/>
          </a:p>
        </p:txBody>
      </p:sp>
      <p:sp>
        <p:nvSpPr>
          <p:cNvPr id="3" name="Content Placeholder 2"/>
          <p:cNvSpPr>
            <a:spLocks noGrp="1"/>
          </p:cNvSpPr>
          <p:nvPr>
            <p:ph idx="1"/>
          </p:nvPr>
        </p:nvSpPr>
        <p:spPr>
          <a:xfrm>
            <a:off x="812799" y="1627518"/>
            <a:ext cx="10621818" cy="3810000"/>
          </a:xfrm>
        </p:spPr>
        <p:txBody>
          <a:bodyPr/>
          <a:lstStyle/>
          <a:p>
            <a:r>
              <a:rPr lang="en-GB" dirty="0" err="1"/>
              <a:t>Advanz’s</a:t>
            </a:r>
            <a:r>
              <a:rPr lang="en-GB" dirty="0"/>
              <a:t> monthly average sales prices </a:t>
            </a:r>
            <a:r>
              <a:rPr lang="en-GB" dirty="0" smtClean="0"/>
              <a:t>for </a:t>
            </a:r>
            <a:r>
              <a:rPr lang="en-GB" dirty="0" err="1"/>
              <a:t>liothyronine</a:t>
            </a:r>
            <a:r>
              <a:rPr lang="en-GB" dirty="0"/>
              <a:t> tablet </a:t>
            </a:r>
            <a:r>
              <a:rPr lang="en-GB" dirty="0" smtClean="0"/>
              <a:t>packs, Jan </a:t>
            </a:r>
            <a:r>
              <a:rPr lang="en-GB" dirty="0"/>
              <a:t>2007 – July </a:t>
            </a:r>
            <a:r>
              <a:rPr lang="en-GB" dirty="0" smtClean="0"/>
              <a:t>2017</a:t>
            </a:r>
          </a:p>
          <a:p>
            <a:r>
              <a:rPr lang="en-GB" dirty="0" err="1" smtClean="0"/>
              <a:t>Debranding</a:t>
            </a:r>
            <a:r>
              <a:rPr lang="en-GB" dirty="0" smtClean="0"/>
              <a:t> in Oct 2007</a:t>
            </a:r>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32</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195783" y="2586183"/>
            <a:ext cx="5765972" cy="3469652"/>
          </a:xfrm>
          <a:prstGeom prst="rect">
            <a:avLst/>
          </a:prstGeom>
          <a:noFill/>
          <a:ln>
            <a:noFill/>
          </a:ln>
        </p:spPr>
      </p:pic>
      <p:sp>
        <p:nvSpPr>
          <p:cNvPr id="7" name="TextBox 6"/>
          <p:cNvSpPr txBox="1"/>
          <p:nvPr/>
        </p:nvSpPr>
        <p:spPr>
          <a:xfrm>
            <a:off x="9504219" y="3057237"/>
            <a:ext cx="1941557" cy="369332"/>
          </a:xfrm>
          <a:prstGeom prst="rect">
            <a:avLst/>
          </a:prstGeom>
          <a:noFill/>
        </p:spPr>
        <p:txBody>
          <a:bodyPr wrap="none" rtlCol="0">
            <a:spAutoFit/>
          </a:bodyPr>
          <a:lstStyle/>
          <a:p>
            <a:r>
              <a:rPr lang="en-US" dirty="0" smtClean="0"/>
              <a:t>From £4 to £248</a:t>
            </a:r>
            <a:endParaRPr lang="en-US" dirty="0"/>
          </a:p>
        </p:txBody>
      </p:sp>
    </p:spTree>
    <p:extLst>
      <p:ext uri="{BB962C8B-B14F-4D97-AF65-F5344CB8AC3E}">
        <p14:creationId xmlns:p14="http://schemas.microsoft.com/office/powerpoint/2010/main" val="3106435371"/>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a:r>
            <a:r>
              <a:rPr lang="en-GB" dirty="0" err="1" smtClean="0"/>
              <a:t>ydrocortisone</a:t>
            </a:r>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33</a:t>
            </a:fld>
            <a:endParaRPr lang="en-US" dirty="0"/>
          </a:p>
        </p:txBody>
      </p:sp>
      <p:sp>
        <p:nvSpPr>
          <p:cNvPr id="7" name="Content Placeholder 6"/>
          <p:cNvSpPr>
            <a:spLocks noGrp="1"/>
          </p:cNvSpPr>
          <p:nvPr>
            <p:ph idx="1"/>
          </p:nvPr>
        </p:nvSpPr>
        <p:spPr>
          <a:xfrm>
            <a:off x="997527" y="1687908"/>
            <a:ext cx="10353964" cy="3810000"/>
          </a:xfrm>
        </p:spPr>
        <p:txBody>
          <a:bodyPr/>
          <a:lstStyle/>
          <a:p>
            <a:r>
              <a:rPr lang="en-GB" dirty="0"/>
              <a:t>10mg hydrocortisone </a:t>
            </a:r>
            <a:r>
              <a:rPr lang="en-GB" dirty="0" smtClean="0"/>
              <a:t>tablet, price </a:t>
            </a:r>
            <a:r>
              <a:rPr lang="en-GB" dirty="0"/>
              <a:t>per pack of 30 </a:t>
            </a:r>
            <a:r>
              <a:rPr lang="en-GB" dirty="0" smtClean="0"/>
              <a:t>tablets, Jan 2006- March 2016</a:t>
            </a:r>
          </a:p>
          <a:p>
            <a:r>
              <a:rPr lang="en-GB" dirty="0" err="1" smtClean="0"/>
              <a:t>Debranding</a:t>
            </a:r>
            <a:r>
              <a:rPr lang="en-GB" dirty="0" smtClean="0"/>
              <a:t> in April 2008, pay for delay in 2012 (entry occurred only in 2015)</a:t>
            </a:r>
            <a:endParaRPr lang="en-US" dirty="0"/>
          </a:p>
        </p:txBody>
      </p:sp>
      <p:pic>
        <p:nvPicPr>
          <p:cNvPr id="8" name="Picture 7"/>
          <p:cNvPicPr/>
          <p:nvPr/>
        </p:nvPicPr>
        <p:blipFill>
          <a:blip r:embed="rId2"/>
          <a:stretch>
            <a:fillRect/>
          </a:stretch>
        </p:blipFill>
        <p:spPr>
          <a:xfrm>
            <a:off x="3230245" y="2711823"/>
            <a:ext cx="5731510" cy="3280410"/>
          </a:xfrm>
          <a:prstGeom prst="rect">
            <a:avLst/>
          </a:prstGeom>
        </p:spPr>
      </p:pic>
      <p:sp>
        <p:nvSpPr>
          <p:cNvPr id="9" name="TextBox 8"/>
          <p:cNvSpPr txBox="1"/>
          <p:nvPr/>
        </p:nvSpPr>
        <p:spPr>
          <a:xfrm>
            <a:off x="9264076" y="3057237"/>
            <a:ext cx="2736647" cy="369332"/>
          </a:xfrm>
          <a:prstGeom prst="rect">
            <a:avLst/>
          </a:prstGeom>
          <a:noFill/>
        </p:spPr>
        <p:txBody>
          <a:bodyPr wrap="none" rtlCol="0">
            <a:spAutoFit/>
          </a:bodyPr>
          <a:lstStyle/>
          <a:p>
            <a:r>
              <a:rPr lang="en-US" dirty="0" smtClean="0"/>
              <a:t>From less than £1 to £72</a:t>
            </a:r>
            <a:endParaRPr lang="en-US" dirty="0"/>
          </a:p>
        </p:txBody>
      </p:sp>
    </p:spTree>
    <p:extLst>
      <p:ext uri="{BB962C8B-B14F-4D97-AF65-F5344CB8AC3E}">
        <p14:creationId xmlns:p14="http://schemas.microsoft.com/office/powerpoint/2010/main" val="2245219020"/>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
            </a:r>
            <a:r>
              <a:rPr lang="en-GB" dirty="0" err="1" smtClean="0"/>
              <a:t>ydrocortisone</a:t>
            </a:r>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34</a:t>
            </a:fld>
            <a:endParaRPr lang="en-US" dirty="0"/>
          </a:p>
        </p:txBody>
      </p:sp>
      <p:sp>
        <p:nvSpPr>
          <p:cNvPr id="7" name="Content Placeholder 6"/>
          <p:cNvSpPr>
            <a:spLocks noGrp="1"/>
          </p:cNvSpPr>
          <p:nvPr>
            <p:ph idx="1"/>
          </p:nvPr>
        </p:nvSpPr>
        <p:spPr>
          <a:xfrm>
            <a:off x="1295400" y="1687908"/>
            <a:ext cx="9601200" cy="3810000"/>
          </a:xfrm>
        </p:spPr>
        <p:txBody>
          <a:bodyPr/>
          <a:lstStyle/>
          <a:p>
            <a:r>
              <a:rPr lang="en-GB" dirty="0"/>
              <a:t>10mg hydrocortisone tablet, price per pack of 30 tablets, </a:t>
            </a:r>
            <a:r>
              <a:rPr lang="en-GB" dirty="0" smtClean="0"/>
              <a:t>April 2008- April 2021</a:t>
            </a:r>
          </a:p>
          <a:p>
            <a:endParaRPr lang="en-US" dirty="0"/>
          </a:p>
          <a:p>
            <a:endParaRPr lang="en-US"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3640347" y="2329132"/>
            <a:ext cx="5321408" cy="3791794"/>
          </a:xfrm>
          <a:prstGeom prst="rect">
            <a:avLst/>
          </a:prstGeom>
          <a:noFill/>
          <a:ln>
            <a:noFill/>
          </a:ln>
        </p:spPr>
      </p:pic>
    </p:spTree>
    <p:extLst>
      <p:ext uri="{BB962C8B-B14F-4D97-AF65-F5344CB8AC3E}">
        <p14:creationId xmlns:p14="http://schemas.microsoft.com/office/powerpoint/2010/main" val="1512759144"/>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Excessive pricing cases are problematic especially when they are brought by private litigants</a:t>
            </a:r>
          </a:p>
          <a:p>
            <a:r>
              <a:rPr lang="en-US" dirty="0" smtClean="0"/>
              <a:t>There are few "easy" cases</a:t>
            </a:r>
          </a:p>
          <a:p>
            <a:r>
              <a:rPr lang="en-US" dirty="0" smtClean="0"/>
              <a:t>Most are in the grey area:</a:t>
            </a:r>
          </a:p>
          <a:p>
            <a:pPr lvl="1"/>
            <a:r>
              <a:rPr lang="en-US" dirty="0" smtClean="0"/>
              <a:t>Regulatory failure – regulation of last resort</a:t>
            </a:r>
          </a:p>
          <a:p>
            <a:pPr lvl="1"/>
            <a:r>
              <a:rPr lang="en-US" dirty="0" smtClean="0"/>
              <a:t>Intervention can cause distortions</a:t>
            </a:r>
          </a:p>
          <a:p>
            <a:pPr lvl="1"/>
            <a:r>
              <a:rPr lang="en-US" dirty="0" smtClean="0"/>
              <a:t>Restrained approach: this tool should be reserved for rare cases</a:t>
            </a:r>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35</a:t>
            </a:fld>
            <a:endParaRPr lang="en-US" dirty="0"/>
          </a:p>
        </p:txBody>
      </p:sp>
    </p:spTree>
    <p:extLst>
      <p:ext uri="{BB962C8B-B14F-4D97-AF65-F5344CB8AC3E}">
        <p14:creationId xmlns:p14="http://schemas.microsoft.com/office/powerpoint/2010/main" val="9038914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Additional considerations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1097665"/>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considerations</a:t>
            </a:r>
            <a:endParaRPr lang="en-US" dirty="0"/>
          </a:p>
        </p:txBody>
      </p:sp>
      <p:sp>
        <p:nvSpPr>
          <p:cNvPr id="3" name="Content Placeholder 2"/>
          <p:cNvSpPr>
            <a:spLocks noGrp="1"/>
          </p:cNvSpPr>
          <p:nvPr>
            <p:ph idx="1"/>
          </p:nvPr>
        </p:nvSpPr>
        <p:spPr>
          <a:xfrm>
            <a:off x="1295400" y="1865745"/>
            <a:ext cx="9601200" cy="4230255"/>
          </a:xfrm>
        </p:spPr>
        <p:txBody>
          <a:bodyPr>
            <a:normAutofit/>
          </a:bodyPr>
          <a:lstStyle/>
          <a:p>
            <a:r>
              <a:rPr lang="en-US" dirty="0" smtClean="0"/>
              <a:t>Economic Value</a:t>
            </a:r>
          </a:p>
          <a:p>
            <a:pPr lvl="1"/>
            <a:r>
              <a:rPr lang="en-US" dirty="0" smtClean="0"/>
              <a:t>If Economic value = WTP, the question is "whose WTP"?</a:t>
            </a:r>
          </a:p>
          <a:p>
            <a:pPr lvl="1"/>
            <a:r>
              <a:rPr lang="en-US" dirty="0" smtClean="0"/>
              <a:t>The demand function has a whole range of WTP</a:t>
            </a:r>
          </a:p>
          <a:p>
            <a:r>
              <a:rPr lang="en-US" dirty="0" smtClean="0"/>
              <a:t>Effective competition</a:t>
            </a:r>
          </a:p>
          <a:p>
            <a:pPr lvl="1"/>
            <a:r>
              <a:rPr lang="en-US" dirty="0" smtClean="0"/>
              <a:t>Perfect competition does not exist in a wide range of cases and is inappropriate</a:t>
            </a:r>
          </a:p>
          <a:p>
            <a:pPr lvl="1"/>
            <a:r>
              <a:rPr lang="en-US" dirty="0" smtClean="0"/>
              <a:t>A dominant firm is dominant precisely because perfect competition cannot exist</a:t>
            </a:r>
          </a:p>
          <a:p>
            <a:endParaRPr lang="en-US" dirty="0" smtClean="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37</a:t>
            </a:fld>
            <a:endParaRPr lang="en-US" dirty="0"/>
          </a:p>
        </p:txBody>
      </p:sp>
    </p:spTree>
    <p:extLst>
      <p:ext uri="{BB962C8B-B14F-4D97-AF65-F5344CB8AC3E}">
        <p14:creationId xmlns:p14="http://schemas.microsoft.com/office/powerpoint/2010/main" val="15499176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Excessive pricing cases made by the Italian Competition Authority (ICA)</a:t>
            </a:r>
            <a:endParaRPr lang="en-US" dirty="0"/>
          </a:p>
        </p:txBody>
      </p:sp>
      <p:sp>
        <p:nvSpPr>
          <p:cNvPr id="3" name="Content Placeholder 2"/>
          <p:cNvSpPr>
            <a:spLocks noGrp="1"/>
          </p:cNvSpPr>
          <p:nvPr>
            <p:ph idx="1"/>
          </p:nvPr>
        </p:nvSpPr>
        <p:spPr/>
        <p:txBody>
          <a:bodyPr/>
          <a:lstStyle/>
          <a:p>
            <a:r>
              <a:rPr lang="en-US" dirty="0" smtClean="0"/>
              <a:t>September 2016 – </a:t>
            </a:r>
            <a:r>
              <a:rPr lang="it-IT" dirty="0"/>
              <a:t>The </a:t>
            </a:r>
            <a:r>
              <a:rPr lang="it-IT" dirty="0" smtClean="0"/>
              <a:t>ICA fined </a:t>
            </a:r>
            <a:r>
              <a:rPr lang="it-IT" dirty="0"/>
              <a:t>Aspen over €5 </a:t>
            </a:r>
            <a:r>
              <a:rPr lang="it-IT" dirty="0" smtClean="0"/>
              <a:t>million </a:t>
            </a:r>
            <a:r>
              <a:rPr lang="en-US" dirty="0"/>
              <a:t>by increasing prices of its anti-cancer drugs </a:t>
            </a:r>
            <a:r>
              <a:rPr lang="en-US" dirty="0" smtClean="0"/>
              <a:t>by 300%-1,500% (the Council of State upheld the decision in February 2020) </a:t>
            </a:r>
            <a:r>
              <a:rPr lang="en-US" dirty="0"/>
              <a:t> </a:t>
            </a:r>
            <a:endParaRPr lang="en-US" dirty="0" smtClean="0"/>
          </a:p>
          <a:p>
            <a:r>
              <a:rPr lang="en-US" dirty="0" smtClean="0"/>
              <a:t>March 2022 - </a:t>
            </a:r>
            <a:r>
              <a:rPr lang="en-US" dirty="0"/>
              <a:t>The </a:t>
            </a:r>
            <a:r>
              <a:rPr lang="en-US" dirty="0" smtClean="0"/>
              <a:t>ICA fined </a:t>
            </a:r>
            <a:r>
              <a:rPr lang="en-US" dirty="0"/>
              <a:t>ferry operator </a:t>
            </a:r>
            <a:r>
              <a:rPr lang="en-US" dirty="0" err="1"/>
              <a:t>Caronte</a:t>
            </a:r>
            <a:r>
              <a:rPr lang="en-US" dirty="0"/>
              <a:t> &amp; Tourist (“</a:t>
            </a:r>
            <a:r>
              <a:rPr lang="en-US" u="sng" dirty="0"/>
              <a:t>C&amp;T</a:t>
            </a:r>
            <a:r>
              <a:rPr lang="en-US" dirty="0"/>
              <a:t>”) €3.7 million for having charged excessive prices on a ferry transportation route between Sicily and Calabria between 2017 and </a:t>
            </a:r>
            <a:r>
              <a:rPr lang="en-US" dirty="0" smtClean="0"/>
              <a:t>2019</a:t>
            </a:r>
          </a:p>
          <a:p>
            <a:r>
              <a:rPr lang="en-US" dirty="0" smtClean="0"/>
              <a:t>May 2022 - The ICA fined </a:t>
            </a:r>
            <a:r>
              <a:rPr lang="en-US" dirty="0" err="1" smtClean="0"/>
              <a:t>Leadiant</a:t>
            </a:r>
            <a:r>
              <a:rPr lang="en-US" dirty="0" smtClean="0"/>
              <a:t> </a:t>
            </a:r>
            <a:r>
              <a:rPr lang="en-US" dirty="0"/>
              <a:t>€</a:t>
            </a:r>
            <a:r>
              <a:rPr lang="en-US" dirty="0" smtClean="0"/>
              <a:t>3.5 </a:t>
            </a:r>
            <a:r>
              <a:rPr lang="en-US" dirty="0"/>
              <a:t>million for having charged excessive prices on </a:t>
            </a:r>
            <a:r>
              <a:rPr lang="en-US" dirty="0" smtClean="0"/>
              <a:t>an orphan drug to treat CTX; the price increased from €</a:t>
            </a:r>
            <a:r>
              <a:rPr lang="en-US" dirty="0"/>
              <a:t>67 per pack of 100 </a:t>
            </a:r>
            <a:r>
              <a:rPr lang="en-US" dirty="0" smtClean="0"/>
              <a:t>pills to around </a:t>
            </a:r>
            <a:r>
              <a:rPr lang="en-US" dirty="0"/>
              <a:t>€15,500 per pack</a:t>
            </a: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38</a:t>
            </a:fld>
            <a:endParaRPr lang="en-US" dirty="0"/>
          </a:p>
        </p:txBody>
      </p:sp>
    </p:spTree>
    <p:extLst>
      <p:ext uri="{BB962C8B-B14F-4D97-AF65-F5344CB8AC3E}">
        <p14:creationId xmlns:p14="http://schemas.microsoft.com/office/powerpoint/2010/main" val="347923708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102</a:t>
            </a:r>
            <a:endParaRPr lang="en-US" dirty="0"/>
          </a:p>
        </p:txBody>
      </p:sp>
      <p:sp>
        <p:nvSpPr>
          <p:cNvPr id="3" name="Content Placeholder 2"/>
          <p:cNvSpPr>
            <a:spLocks noGrp="1"/>
          </p:cNvSpPr>
          <p:nvPr>
            <p:ph idx="1"/>
          </p:nvPr>
        </p:nvSpPr>
        <p:spPr>
          <a:xfrm>
            <a:off x="1295400" y="1733909"/>
            <a:ext cx="9601200" cy="4442604"/>
          </a:xfrm>
        </p:spPr>
        <p:txBody>
          <a:bodyPr>
            <a:normAutofit lnSpcReduction="10000"/>
          </a:bodyPr>
          <a:lstStyle/>
          <a:p>
            <a:r>
              <a:rPr lang="en-US" dirty="0">
                <a:solidFill>
                  <a:srgbClr val="FF0000"/>
                </a:solidFill>
              </a:rPr>
              <a:t>Any abuse</a:t>
            </a:r>
            <a:r>
              <a:rPr lang="en-US" dirty="0"/>
              <a:t> by one or more undertakings </a:t>
            </a:r>
            <a:r>
              <a:rPr lang="en-US" dirty="0">
                <a:solidFill>
                  <a:srgbClr val="FF0000"/>
                </a:solidFill>
              </a:rPr>
              <a:t>of a dominant position</a:t>
            </a:r>
            <a:r>
              <a:rPr lang="en-US" dirty="0"/>
              <a:t> within the internal market or in a substantial part of it shall be prohibited as incompatible with the internal market in so far as it may affect trade between Member States.</a:t>
            </a:r>
          </a:p>
          <a:p>
            <a:r>
              <a:rPr lang="en-US" dirty="0"/>
              <a:t>Such abuse may, in particular, consist in:</a:t>
            </a:r>
          </a:p>
          <a:p>
            <a:r>
              <a:rPr lang="en-US" dirty="0">
                <a:solidFill>
                  <a:srgbClr val="FF0000"/>
                </a:solidFill>
              </a:rPr>
              <a:t>(a) directly or indirectly imposing unfair purchase or selling prices or other unfair trading conditions;</a:t>
            </a:r>
          </a:p>
          <a:p>
            <a:r>
              <a:rPr lang="en-US" dirty="0"/>
              <a:t>(b) limiting production, markets or technical development to the prejudice of consumers;</a:t>
            </a:r>
          </a:p>
          <a:p>
            <a:r>
              <a:rPr lang="en-US" dirty="0"/>
              <a:t>(c) applying dissimilar conditions to equivalent transactions with other trading parties, thereby placing them at a competitive disadvantage;</a:t>
            </a:r>
          </a:p>
          <a:p>
            <a:r>
              <a:rPr lang="en-US" dirty="0"/>
              <a:t>(d) making the conclusion of contracts subject to acceptance by the other parties of supplementary obligations which, by their nature or according to commercial usage, have no connection with the subject of such contracts</a:t>
            </a: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4</a:t>
            </a:fld>
            <a:endParaRPr lang="en-US" dirty="0"/>
          </a:p>
        </p:txBody>
      </p:sp>
    </p:spTree>
    <p:extLst>
      <p:ext uri="{BB962C8B-B14F-4D97-AF65-F5344CB8AC3E}">
        <p14:creationId xmlns:p14="http://schemas.microsoft.com/office/powerpoint/2010/main" val="211054746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a:t>
            </a:r>
            <a:endParaRPr lang="en-US" dirty="0"/>
          </a:p>
        </p:txBody>
      </p:sp>
      <p:sp>
        <p:nvSpPr>
          <p:cNvPr id="3" name="Content Placeholder 2"/>
          <p:cNvSpPr>
            <a:spLocks noGrp="1"/>
          </p:cNvSpPr>
          <p:nvPr>
            <p:ph idx="1"/>
          </p:nvPr>
        </p:nvSpPr>
        <p:spPr>
          <a:xfrm>
            <a:off x="1295400" y="1733909"/>
            <a:ext cx="9601200" cy="4442604"/>
          </a:xfrm>
        </p:spPr>
        <p:txBody>
          <a:bodyPr>
            <a:normAutofit/>
          </a:bodyPr>
          <a:lstStyle/>
          <a:p>
            <a:pPr eaLnBrk="1" hangingPunct="1">
              <a:lnSpc>
                <a:spcPct val="80000"/>
              </a:lnSpc>
            </a:pPr>
            <a:r>
              <a:rPr lang="en-US" altLang="en-US" dirty="0" smtClean="0"/>
              <a:t>United Brands case, 1976</a:t>
            </a:r>
          </a:p>
          <a:p>
            <a:pPr lvl="1" eaLnBrk="1" hangingPunct="1">
              <a:lnSpc>
                <a:spcPct val="80000"/>
              </a:lnSpc>
            </a:pPr>
            <a:r>
              <a:rPr lang="en-US" altLang="en-US" dirty="0" smtClean="0"/>
              <a:t>Chiquita bananas were sold in Belgium, the Netherlands, Germany, and Demark at much higher prices than in Ireland and relative to the prices of unbranded bananas </a:t>
            </a:r>
          </a:p>
          <a:p>
            <a:r>
              <a:rPr lang="en-US" dirty="0" smtClean="0"/>
              <a:t>"The </a:t>
            </a:r>
            <a:r>
              <a:rPr lang="en-US" dirty="0"/>
              <a:t>questions therefore to be determined are whether the </a:t>
            </a:r>
            <a:r>
              <a:rPr lang="en-US" dirty="0" smtClean="0"/>
              <a:t>difference between </a:t>
            </a:r>
            <a:r>
              <a:rPr lang="en-US" dirty="0"/>
              <a:t>the costs actually incurred and the price actually charged </a:t>
            </a:r>
            <a:r>
              <a:rPr lang="en-US" dirty="0" smtClean="0"/>
              <a:t>is excessive</a:t>
            </a:r>
            <a:r>
              <a:rPr lang="en-US" dirty="0"/>
              <a:t>, and, </a:t>
            </a:r>
            <a:r>
              <a:rPr lang="en-US" dirty="0" smtClean="0"/>
              <a:t>if </a:t>
            </a:r>
            <a:r>
              <a:rPr lang="en-US" dirty="0"/>
              <a:t>the answer to this question is in the affirmative, whether </a:t>
            </a:r>
            <a:r>
              <a:rPr lang="en-US" dirty="0" smtClean="0"/>
              <a:t>a price </a:t>
            </a:r>
            <a:r>
              <a:rPr lang="en-US" dirty="0"/>
              <a:t>has been imposed which is either unfair in itself or when compared </a:t>
            </a:r>
            <a:r>
              <a:rPr lang="en-US" dirty="0" smtClean="0"/>
              <a:t>to competing </a:t>
            </a:r>
            <a:r>
              <a:rPr lang="en-US" dirty="0"/>
              <a:t>products</a:t>
            </a:r>
            <a:r>
              <a:rPr lang="en-US" dirty="0" smtClean="0"/>
              <a:t>."</a:t>
            </a:r>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5</a:t>
            </a:fld>
            <a:endParaRPr lang="en-US" dirty="0"/>
          </a:p>
        </p:txBody>
      </p:sp>
    </p:spTree>
    <p:extLst>
      <p:ext uri="{BB962C8B-B14F-4D97-AF65-F5344CB8AC3E}">
        <p14:creationId xmlns:p14="http://schemas.microsoft.com/office/powerpoint/2010/main" val="7443504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a:t>
            </a:r>
            <a:endParaRPr lang="en-US" dirty="0"/>
          </a:p>
        </p:txBody>
      </p:sp>
      <p:sp>
        <p:nvSpPr>
          <p:cNvPr id="3" name="Content Placeholder 2"/>
          <p:cNvSpPr>
            <a:spLocks noGrp="1"/>
          </p:cNvSpPr>
          <p:nvPr>
            <p:ph idx="1"/>
          </p:nvPr>
        </p:nvSpPr>
        <p:spPr>
          <a:xfrm>
            <a:off x="1295400" y="1733909"/>
            <a:ext cx="9601200" cy="4442604"/>
          </a:xfrm>
        </p:spPr>
        <p:txBody>
          <a:bodyPr>
            <a:normAutofit/>
          </a:bodyPr>
          <a:lstStyle/>
          <a:p>
            <a:pPr eaLnBrk="1" hangingPunct="1">
              <a:lnSpc>
                <a:spcPct val="80000"/>
              </a:lnSpc>
            </a:pPr>
            <a:r>
              <a:rPr lang="en-US" altLang="en-US" dirty="0" smtClean="0"/>
              <a:t>United Brands case, 1976</a:t>
            </a:r>
          </a:p>
          <a:p>
            <a:pPr lvl="1" eaLnBrk="1" hangingPunct="1">
              <a:lnSpc>
                <a:spcPct val="80000"/>
              </a:lnSpc>
            </a:pPr>
            <a:r>
              <a:rPr lang="en-US" altLang="en-US" dirty="0" smtClean="0"/>
              <a:t>Chiquita bananas were sold in Belgium, the Netherlands, Germany, and Demark at much higher prices than in Ireland and relative to the prices of unbranded bananas </a:t>
            </a:r>
          </a:p>
          <a:p>
            <a:r>
              <a:rPr lang="en-US" dirty="0"/>
              <a:t>"The questions therefore to be determined are whether </a:t>
            </a:r>
            <a:r>
              <a:rPr lang="en-US" dirty="0">
                <a:solidFill>
                  <a:srgbClr val="FF0000"/>
                </a:solidFill>
              </a:rPr>
              <a:t>the difference between the costs actually incurred and the price actually charged is excessive</a:t>
            </a:r>
            <a:r>
              <a:rPr lang="en-US" dirty="0"/>
              <a:t>, and, if the answer to this question is in the affirmative, </a:t>
            </a:r>
            <a:r>
              <a:rPr lang="en-US" dirty="0">
                <a:solidFill>
                  <a:srgbClr val="00B050"/>
                </a:solidFill>
              </a:rPr>
              <a:t>whether a price has been imposed which is either unfair in itself or when compared to competing products.</a:t>
            </a:r>
            <a:r>
              <a:rPr lang="en-US" dirty="0"/>
              <a:t>"</a:t>
            </a:r>
          </a:p>
          <a:p>
            <a:r>
              <a:rPr lang="en-US" altLang="en-US" dirty="0"/>
              <a:t>Two-pronged test</a:t>
            </a:r>
          </a:p>
          <a:p>
            <a:pPr lvl="1"/>
            <a:r>
              <a:rPr lang="en-US" altLang="en-US" dirty="0"/>
              <a:t>Excessive</a:t>
            </a:r>
          </a:p>
          <a:p>
            <a:pPr lvl="1"/>
            <a:r>
              <a:rPr lang="en-US" altLang="en-US" dirty="0"/>
              <a:t>Unfair</a:t>
            </a:r>
          </a:p>
          <a:p>
            <a:r>
              <a:rPr lang="en-US" altLang="en-US" dirty="0"/>
              <a:t>What's excessive and what's unfair is a mystery</a:t>
            </a:r>
            <a:endParaRPr lang="en-US" altLang="en-US"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6</a:t>
            </a:fld>
            <a:endParaRPr lang="en-US" dirty="0"/>
          </a:p>
        </p:txBody>
      </p:sp>
    </p:spTree>
    <p:extLst>
      <p:ext uri="{BB962C8B-B14F-4D97-AF65-F5344CB8AC3E}">
        <p14:creationId xmlns:p14="http://schemas.microsoft.com/office/powerpoint/2010/main" val="15887548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charRg st="504" end="52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charRg st="521" end="53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charRg st="531" end="53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charRg st="538" end="58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Werden</a:t>
            </a:r>
            <a:r>
              <a:rPr lang="en-US" dirty="0" smtClean="0"/>
              <a:t>, </a:t>
            </a:r>
            <a:r>
              <a:rPr lang="en-US" dirty="0"/>
              <a:t>European Competition </a:t>
            </a:r>
            <a:r>
              <a:rPr lang="en-US" dirty="0" smtClean="0"/>
              <a:t>Journal, 2021</a:t>
            </a:r>
            <a:endParaRPr lang="en-US" dirty="0"/>
          </a:p>
        </p:txBody>
      </p:sp>
      <p:sp>
        <p:nvSpPr>
          <p:cNvPr id="3" name="Content Placeholder 2"/>
          <p:cNvSpPr>
            <a:spLocks noGrp="1"/>
          </p:cNvSpPr>
          <p:nvPr>
            <p:ph idx="1"/>
          </p:nvPr>
        </p:nvSpPr>
        <p:spPr>
          <a:xfrm>
            <a:off x="1295400" y="1863306"/>
            <a:ext cx="9601200" cy="4252822"/>
          </a:xfrm>
        </p:spPr>
        <p:txBody>
          <a:bodyPr>
            <a:normAutofit/>
          </a:bodyPr>
          <a:lstStyle/>
          <a:p>
            <a:r>
              <a:rPr lang="en-US" sz="2400" dirty="0" smtClean="0"/>
              <a:t>"More </a:t>
            </a:r>
            <a:r>
              <a:rPr lang="en-US" sz="2400" dirty="0"/>
              <a:t>than six decades after the EEC Treaty entered into force, and </a:t>
            </a:r>
            <a:r>
              <a:rPr lang="en-US" sz="2400" dirty="0" smtClean="0"/>
              <a:t>more than </a:t>
            </a:r>
            <a:r>
              <a:rPr lang="en-US" sz="2400" dirty="0"/>
              <a:t>four decades after the CJEU provided what was treated as a test </a:t>
            </a:r>
            <a:r>
              <a:rPr lang="en-US" sz="2400" dirty="0" smtClean="0"/>
              <a:t>for the </a:t>
            </a:r>
            <a:r>
              <a:rPr lang="en-US" sz="2400" dirty="0"/>
              <a:t>excessive pricing infringement, we now know that there is no </a:t>
            </a:r>
            <a:r>
              <a:rPr lang="en-US" sz="2400" dirty="0" smtClean="0"/>
              <a:t>particular test</a:t>
            </a:r>
            <a:r>
              <a:rPr lang="en-US" sz="2400" dirty="0"/>
              <a:t>: Neither rules nor standards define exploitative abuses, and </a:t>
            </a:r>
            <a:r>
              <a:rPr lang="en-US" sz="2400" dirty="0" smtClean="0"/>
              <a:t>competition agencies </a:t>
            </a:r>
            <a:r>
              <a:rPr lang="en-US" sz="2400" dirty="0"/>
              <a:t>enjoy a “margin of manoeuver” in fashioning tests </a:t>
            </a:r>
            <a:r>
              <a:rPr lang="en-US" sz="2400" dirty="0" smtClean="0"/>
              <a:t>for specific </a:t>
            </a:r>
            <a:r>
              <a:rPr lang="en-US" sz="2400" dirty="0"/>
              <a:t>cases</a:t>
            </a:r>
            <a:r>
              <a:rPr lang="en-US" sz="2400" dirty="0" smtClean="0"/>
              <a:t>."</a:t>
            </a:r>
            <a:endParaRPr lang="en-US" altLang="en-US" sz="2300" dirty="0" smtClean="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7</a:t>
            </a:fld>
            <a:endParaRPr lang="en-US" dirty="0"/>
          </a:p>
        </p:txBody>
      </p:sp>
    </p:spTree>
    <p:extLst>
      <p:ext uri="{BB962C8B-B14F-4D97-AF65-F5344CB8AC3E}">
        <p14:creationId xmlns:p14="http://schemas.microsoft.com/office/powerpoint/2010/main" val="378830654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Werden</a:t>
            </a:r>
            <a:r>
              <a:rPr lang="en-US" dirty="0" smtClean="0"/>
              <a:t>, </a:t>
            </a:r>
            <a:r>
              <a:rPr lang="en-US" dirty="0"/>
              <a:t>European Competition </a:t>
            </a:r>
            <a:r>
              <a:rPr lang="en-US" dirty="0" smtClean="0"/>
              <a:t>Journal, 2021</a:t>
            </a:r>
            <a:endParaRPr lang="en-US" dirty="0"/>
          </a:p>
        </p:txBody>
      </p:sp>
      <p:sp>
        <p:nvSpPr>
          <p:cNvPr id="3" name="Content Placeholder 2"/>
          <p:cNvSpPr>
            <a:spLocks noGrp="1"/>
          </p:cNvSpPr>
          <p:nvPr>
            <p:ph idx="1"/>
          </p:nvPr>
        </p:nvSpPr>
        <p:spPr>
          <a:xfrm>
            <a:off x="1295400" y="1863306"/>
            <a:ext cx="9601200" cy="4252822"/>
          </a:xfrm>
        </p:spPr>
        <p:txBody>
          <a:bodyPr>
            <a:normAutofit/>
          </a:bodyPr>
          <a:lstStyle/>
          <a:p>
            <a:r>
              <a:rPr lang="en-US" sz="2400" dirty="0" smtClean="0"/>
              <a:t>"More </a:t>
            </a:r>
            <a:r>
              <a:rPr lang="en-US" sz="2400" dirty="0"/>
              <a:t>than six decades after the EEC Treaty entered into force, and </a:t>
            </a:r>
            <a:r>
              <a:rPr lang="en-US" sz="2400" dirty="0" smtClean="0"/>
              <a:t>more than </a:t>
            </a:r>
            <a:r>
              <a:rPr lang="en-US" sz="2400" dirty="0"/>
              <a:t>four decades after the CJEU provided what was treated as a test </a:t>
            </a:r>
            <a:r>
              <a:rPr lang="en-US" sz="2400" dirty="0" smtClean="0"/>
              <a:t>for the </a:t>
            </a:r>
            <a:r>
              <a:rPr lang="en-US" sz="2400" dirty="0"/>
              <a:t>excessive pricing infringement, </a:t>
            </a:r>
            <a:r>
              <a:rPr lang="en-US" sz="2400" dirty="0">
                <a:solidFill>
                  <a:srgbClr val="FF0000"/>
                </a:solidFill>
              </a:rPr>
              <a:t>we now know that there is no </a:t>
            </a:r>
            <a:r>
              <a:rPr lang="en-US" sz="2400" dirty="0" smtClean="0">
                <a:solidFill>
                  <a:srgbClr val="FF0000"/>
                </a:solidFill>
              </a:rPr>
              <a:t>particular test</a:t>
            </a:r>
            <a:r>
              <a:rPr lang="en-US" sz="2400" dirty="0">
                <a:solidFill>
                  <a:srgbClr val="FF0000"/>
                </a:solidFill>
              </a:rPr>
              <a:t>: Neither rules nor standards define exploitative abuses</a:t>
            </a:r>
            <a:r>
              <a:rPr lang="en-US" sz="2400" dirty="0"/>
              <a:t>, and </a:t>
            </a:r>
            <a:r>
              <a:rPr lang="en-US" sz="2400" dirty="0" smtClean="0"/>
              <a:t>competition agencies </a:t>
            </a:r>
            <a:r>
              <a:rPr lang="en-US" sz="2400" dirty="0"/>
              <a:t>enjoy a “margin of manoeuver” in fashioning tests </a:t>
            </a:r>
            <a:r>
              <a:rPr lang="en-US" sz="2400" dirty="0" smtClean="0"/>
              <a:t>for specific </a:t>
            </a:r>
            <a:r>
              <a:rPr lang="en-US" sz="2400" dirty="0"/>
              <a:t>cases</a:t>
            </a:r>
            <a:r>
              <a:rPr lang="en-US" sz="2400" dirty="0" smtClean="0"/>
              <a:t>."</a:t>
            </a:r>
          </a:p>
          <a:p>
            <a:r>
              <a:rPr lang="en-US" altLang="en-US" sz="2400" dirty="0" smtClean="0"/>
              <a:t>Very tempting to use the law to curb high prices</a:t>
            </a:r>
          </a:p>
          <a:p>
            <a:r>
              <a:rPr lang="en-US" altLang="en-US" sz="2400" dirty="0" smtClean="0"/>
              <a:t>We just do not how to do that</a:t>
            </a:r>
            <a:endParaRPr lang="en-US" altLang="en-US" sz="2300" dirty="0" smtClean="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8</a:t>
            </a:fld>
            <a:endParaRPr lang="en-US" dirty="0"/>
          </a:p>
        </p:txBody>
      </p:sp>
    </p:spTree>
    <p:extLst>
      <p:ext uri="{BB962C8B-B14F-4D97-AF65-F5344CB8AC3E}">
        <p14:creationId xmlns:p14="http://schemas.microsoft.com/office/powerpoint/2010/main" val="35084491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Werden</a:t>
            </a:r>
            <a:r>
              <a:rPr lang="en-US" dirty="0" smtClean="0"/>
              <a:t>, </a:t>
            </a:r>
            <a:r>
              <a:rPr lang="en-US" dirty="0"/>
              <a:t>European Competition </a:t>
            </a:r>
            <a:r>
              <a:rPr lang="en-US" dirty="0" smtClean="0"/>
              <a:t>Journal, 2021</a:t>
            </a:r>
            <a:endParaRPr lang="en-US" dirty="0"/>
          </a:p>
        </p:txBody>
      </p:sp>
      <p:sp>
        <p:nvSpPr>
          <p:cNvPr id="3" name="Content Placeholder 2"/>
          <p:cNvSpPr>
            <a:spLocks noGrp="1"/>
          </p:cNvSpPr>
          <p:nvPr>
            <p:ph idx="1"/>
          </p:nvPr>
        </p:nvSpPr>
        <p:spPr>
          <a:xfrm>
            <a:off x="1089891" y="1863306"/>
            <a:ext cx="10030691" cy="4252822"/>
          </a:xfrm>
        </p:spPr>
        <p:txBody>
          <a:bodyPr>
            <a:normAutofit fontScale="92500"/>
          </a:bodyPr>
          <a:lstStyle/>
          <a:p>
            <a:r>
              <a:rPr lang="en-US" sz="2400" dirty="0" smtClean="0"/>
              <a:t>"</a:t>
            </a:r>
            <a:r>
              <a:rPr lang="en-US" sz="2400" dirty="0" smtClean="0">
                <a:solidFill>
                  <a:srgbClr val="FF0000"/>
                </a:solidFill>
              </a:rPr>
              <a:t>Exploitative </a:t>
            </a:r>
            <a:r>
              <a:rPr lang="en-US" sz="2400" dirty="0">
                <a:solidFill>
                  <a:srgbClr val="FF0000"/>
                </a:solidFill>
              </a:rPr>
              <a:t>abuse of a dominant position is at least ironic and </a:t>
            </a:r>
            <a:r>
              <a:rPr lang="en-US" sz="2400" dirty="0" smtClean="0">
                <a:solidFill>
                  <a:srgbClr val="FF0000"/>
                </a:solidFill>
              </a:rPr>
              <a:t>perhaps even </a:t>
            </a:r>
            <a:r>
              <a:rPr lang="en-US" sz="2400" dirty="0">
                <a:solidFill>
                  <a:srgbClr val="FF0000"/>
                </a:solidFill>
              </a:rPr>
              <a:t>tragic: The infringement is unfairness, yet punishment is meted </a:t>
            </a:r>
            <a:r>
              <a:rPr lang="en-US" sz="2400" dirty="0" smtClean="0">
                <a:solidFill>
                  <a:srgbClr val="FF0000"/>
                </a:solidFill>
              </a:rPr>
              <a:t>out without </a:t>
            </a:r>
            <a:r>
              <a:rPr lang="en-US" sz="2400" dirty="0">
                <a:solidFill>
                  <a:srgbClr val="FF0000"/>
                </a:solidFill>
              </a:rPr>
              <a:t>fair notice.</a:t>
            </a:r>
            <a:r>
              <a:rPr lang="en-US" sz="2400" dirty="0"/>
              <a:t> For example, agencies do not announce what </a:t>
            </a:r>
            <a:r>
              <a:rPr lang="en-US" sz="2400" dirty="0" smtClean="0"/>
              <a:t>prices are </a:t>
            </a:r>
            <a:r>
              <a:rPr lang="en-US" sz="2400" dirty="0"/>
              <a:t>fair or how fairness will be judged. Instead, they </a:t>
            </a:r>
            <a:r>
              <a:rPr lang="en-US" sz="2400" dirty="0" smtClean="0"/>
              <a:t>occasionally announce </a:t>
            </a:r>
            <a:r>
              <a:rPr lang="en-US" sz="2400" dirty="0"/>
              <a:t>fines for charging the wrong prices. This situation </a:t>
            </a:r>
            <a:r>
              <a:rPr lang="en-US" sz="2400" dirty="0" smtClean="0"/>
              <a:t>offends basic </a:t>
            </a:r>
            <a:r>
              <a:rPr lang="en-US" sz="2400" dirty="0"/>
              <a:t>precepts of fairness enshrined in the US Constitution, if not </a:t>
            </a:r>
            <a:r>
              <a:rPr lang="en-US" sz="2400" dirty="0" smtClean="0"/>
              <a:t>in EU </a:t>
            </a:r>
            <a:r>
              <a:rPr lang="en-US" sz="2400" dirty="0"/>
              <a:t>treaties. A century ago, the Supreme Court of the United </a:t>
            </a:r>
            <a:r>
              <a:rPr lang="en-US" sz="2400" dirty="0" smtClean="0"/>
              <a:t>States voided </a:t>
            </a:r>
            <a:r>
              <a:rPr lang="en-US" sz="2400" dirty="0"/>
              <a:t>for vagueness a federal law prohibiting “any unjust or </a:t>
            </a:r>
            <a:r>
              <a:rPr lang="en-US" sz="2400" dirty="0" smtClean="0"/>
              <a:t>unreasonable” price, and </a:t>
            </a:r>
            <a:r>
              <a:rPr lang="en-US" sz="2400" dirty="0"/>
              <a:t>the Court now regularly declares ordinary </a:t>
            </a:r>
            <a:r>
              <a:rPr lang="en-US" sz="2400" dirty="0" smtClean="0"/>
              <a:t>criminal laws </a:t>
            </a:r>
            <a:r>
              <a:rPr lang="en-US" sz="2400" dirty="0"/>
              <a:t>to be unconstitutionally vague</a:t>
            </a:r>
            <a:r>
              <a:rPr lang="en-US" sz="2400" dirty="0" smtClean="0"/>
              <a:t>."</a:t>
            </a:r>
          </a:p>
          <a:p>
            <a:r>
              <a:rPr lang="en-US" altLang="en-US" sz="2400" dirty="0" smtClean="0"/>
              <a:t>Ex post regulation</a:t>
            </a:r>
          </a:p>
          <a:p>
            <a:r>
              <a:rPr lang="en-US" altLang="en-US" sz="2400" dirty="0" smtClean="0"/>
              <a:t>Hard to have bright rules so intervention introduces considerable uncertainty</a:t>
            </a:r>
            <a:endParaRPr lang="en-US" altLang="en-US" sz="2300" dirty="0"/>
          </a:p>
        </p:txBody>
      </p:sp>
      <p:sp>
        <p:nvSpPr>
          <p:cNvPr id="4" name="Footer Placeholder 3"/>
          <p:cNvSpPr>
            <a:spLocks noGrp="1"/>
          </p:cNvSpPr>
          <p:nvPr>
            <p:ph type="ftr" sz="quarter" idx="11"/>
          </p:nvPr>
        </p:nvSpPr>
        <p:spPr/>
        <p:txBody>
          <a:bodyPr/>
          <a:lstStyle/>
          <a:p>
            <a:pPr>
              <a:defRPr/>
            </a:pPr>
            <a:r>
              <a:rPr lang="en-US" smtClean="0"/>
              <a:t>Excessive pricing - Cambridge Symposium</a:t>
            </a:r>
            <a:endParaRPr lang="en-US"/>
          </a:p>
        </p:txBody>
      </p:sp>
      <p:sp>
        <p:nvSpPr>
          <p:cNvPr id="5" name="Slide Number Placeholder 4"/>
          <p:cNvSpPr>
            <a:spLocks noGrp="1"/>
          </p:cNvSpPr>
          <p:nvPr>
            <p:ph type="sldNum" sz="quarter" idx="12"/>
          </p:nvPr>
        </p:nvSpPr>
        <p:spPr/>
        <p:txBody>
          <a:bodyPr/>
          <a:lstStyle/>
          <a:p>
            <a:pPr>
              <a:defRPr/>
            </a:pPr>
            <a:fld id="{2BF557C6-17B7-4DFF-9B82-DC843999587D}" type="slidenum">
              <a:rPr lang="en-US" smtClean="0"/>
              <a:pPr>
                <a:defRPr/>
              </a:pPr>
              <a:t>9</a:t>
            </a:fld>
            <a:endParaRPr lang="en-US" dirty="0"/>
          </a:p>
        </p:txBody>
      </p:sp>
    </p:spTree>
    <p:extLst>
      <p:ext uri="{BB962C8B-B14F-4D97-AF65-F5344CB8AC3E}">
        <p14:creationId xmlns:p14="http://schemas.microsoft.com/office/powerpoint/2010/main" val="3697799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docProps/app.xml><?xml version="1.0" encoding="utf-8"?>
<Properties xmlns="http://schemas.openxmlformats.org/officeDocument/2006/extended-properties" xmlns:vt="http://schemas.openxmlformats.org/officeDocument/2006/docPropsVTypes">
  <Template>Business diamond grid presentation (widescreen)</Template>
  <TotalTime>0</TotalTime>
  <Words>2731</Words>
  <Application>Microsoft Office PowerPoint</Application>
  <PresentationFormat>Widescreen</PresentationFormat>
  <Paragraphs>259</Paragraphs>
  <Slides>38</Slides>
  <Notes>2</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1" baseType="lpstr">
      <vt:lpstr>Arial</vt:lpstr>
      <vt:lpstr>Diamond Grid 16x9</vt:lpstr>
      <vt:lpstr>MathType 6.0 Equation</vt:lpstr>
      <vt:lpstr>“The Prohibition of Excessive Pricing: Inherent Difficulties, Potential Mistakes, and Conditions for Application”   Yossi Spiegel</vt:lpstr>
      <vt:lpstr>PowerPoint Presentation</vt:lpstr>
      <vt:lpstr>Article 102</vt:lpstr>
      <vt:lpstr>Article 102</vt:lpstr>
      <vt:lpstr>What does it mean?</vt:lpstr>
      <vt:lpstr>What does it mean?</vt:lpstr>
      <vt:lpstr>Werden, European Competition Journal, 2021</vt:lpstr>
      <vt:lpstr>Werden, European Competition Journal, 2021</vt:lpstr>
      <vt:lpstr>Werden, European Competition Journal, 2021</vt:lpstr>
      <vt:lpstr>How can we enforce the law?</vt:lpstr>
      <vt:lpstr>Leadiant, the Netherlands</vt:lpstr>
      <vt:lpstr>Benchmarks: how do we know a price is high?</vt:lpstr>
      <vt:lpstr>Benchmarks: MC</vt:lpstr>
      <vt:lpstr>Benchmarks: MC</vt:lpstr>
      <vt:lpstr>Benchmarks: MC</vt:lpstr>
      <vt:lpstr>Benchmarks – the price in the past or in the future</vt:lpstr>
      <vt:lpstr>The Israel Consumer Council vs. Tnuva: The price of packaged Gilboa cheese (“Dutch” style) 200g vs. Gilboa by weight</vt:lpstr>
      <vt:lpstr>Benchmarks – the price in the past or in the future</vt:lpstr>
      <vt:lpstr>Benchmarks – the price of the same product in another market</vt:lpstr>
      <vt:lpstr>Benchmarks – the price of the other products in the same market</vt:lpstr>
      <vt:lpstr>Regulation and fairness</vt:lpstr>
      <vt:lpstr>Regulatory failure</vt:lpstr>
      <vt:lpstr>Fairness perceptions</vt:lpstr>
      <vt:lpstr>The Israeli experience</vt:lpstr>
      <vt:lpstr>A summary of the experience in different countries</vt:lpstr>
      <vt:lpstr>The Israeli experience</vt:lpstr>
      <vt:lpstr>Gafinel (Coca Cola 1.5 liter)</vt:lpstr>
      <vt:lpstr>Gafinel (Coca Cola 1.5 liter)</vt:lpstr>
      <vt:lpstr>Naor (Cottage cheese)</vt:lpstr>
      <vt:lpstr>The UK pharma cases</vt:lpstr>
      <vt:lpstr>Phenytoin</vt:lpstr>
      <vt:lpstr>Liothyronine</vt:lpstr>
      <vt:lpstr>Hydrocortisone</vt:lpstr>
      <vt:lpstr>Hydrocortisone</vt:lpstr>
      <vt:lpstr>Conclusion</vt:lpstr>
      <vt:lpstr>Additional considerations</vt:lpstr>
      <vt:lpstr>Other considerations</vt:lpstr>
      <vt:lpstr>Excessive pricing cases made by the Italian Competition Authority (ICA)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2015-08-26T18:49:55Z</dcterms:created>
  <dcterms:modified xsi:type="dcterms:W3CDTF">2025-03-10T08:46:21Z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